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2" r:id="rId7"/>
    <p:sldId id="333"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5" d="100"/>
          <a:sy n="65" d="100"/>
        </p:scale>
        <p:origin x="89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0360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3600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63284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p:txBody>
      </p:sp>
      <p:sp>
        <p:nvSpPr>
          <p:cNvPr id="4" name="Marcador de número de diapositiva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44406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52626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view.genially.com/67507fb1522fcca000b7b3ce/horizontal-infographic-diagrams-analisis-predictivo" TargetMode="External"/><Relationship Id="rId5" Type="http://schemas.openxmlformats.org/officeDocument/2006/relationships/hyperlink" Target="https://view.genially.com/674f702112a0badcdbc60749/horizontal-infographic-diagrams-data-wrangling" TargetMode="External"/><Relationship Id="rId4" Type="http://schemas.openxmlformats.org/officeDocument/2006/relationships/hyperlink" Target="https://view.genially.com/674effaa20856261e6a9b53e/horizontal-infographic-diagrams-diagrama-de-recopilacion-de-dato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slide" Target="slide4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ajior/Ciencia-de-datos-aplicada-Capstone/blob/main/2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350946"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Ana María Jiménez Ortega</a:t>
            </a:r>
          </a:p>
          <a:p>
            <a:r>
              <a:rPr lang="en-US" sz="2000" dirty="0">
                <a:solidFill>
                  <a:schemeClr val="bg2"/>
                </a:solidFill>
                <a:latin typeface="Abadi" panose="020B0604020104020204" pitchFamily="34" charset="0"/>
                <a:ea typeface="SF Pro" pitchFamily="2" charset="0"/>
                <a:cs typeface="SF Pro" pitchFamily="2" charset="0"/>
              </a:rPr>
              <a:t>30-11-2024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02633" cy="4351338"/>
          </a:xfrm>
          <a:prstGeom prst="rect">
            <a:avLst/>
          </a:prstGeom>
        </p:spPr>
        <p:txBody>
          <a:bodyPr/>
          <a:lstStyle/>
          <a:p>
            <a:pPr marL="0" indent="0" algn="just">
              <a:buNone/>
            </a:pPr>
            <a:r>
              <a:rPr lang="es-ES" sz="2200" b="1" i="0" dirty="0">
                <a:solidFill>
                  <a:srgbClr val="000000"/>
                </a:solidFill>
                <a:effectLst/>
                <a:latin typeface="Abadi" panose="020B0604020104020204" pitchFamily="34" charset="0"/>
              </a:rPr>
              <a:t>El proceso de organización de datos se proporciona en un diagrama de flujo para obtener una visión general.</a:t>
            </a:r>
          </a:p>
          <a:p>
            <a:pPr marL="0" indent="0" algn="just">
              <a:buNone/>
            </a:pPr>
            <a:endParaRPr lang="es-ES" sz="2200" b="1" i="0" dirty="0">
              <a:solidFill>
                <a:srgbClr val="000000"/>
              </a:solidFill>
              <a:effectLst/>
              <a:latin typeface="Abadi" panose="020B0604020104020204" pitchFamily="34" charset="0"/>
            </a:endParaRPr>
          </a:p>
          <a:p>
            <a:pPr marL="0" indent="0" algn="just">
              <a:buNone/>
            </a:pPr>
            <a:r>
              <a:rPr lang="es-ES" sz="2200" b="1" i="0" dirty="0">
                <a:solidFill>
                  <a:srgbClr val="000000"/>
                </a:solidFill>
                <a:effectLst/>
                <a:latin typeface="Abadi" panose="020B0604020104020204" pitchFamily="34" charset="0"/>
              </a:rPr>
              <a:t>Enlace al cuaderno completo:</a:t>
            </a:r>
          </a:p>
          <a:p>
            <a:pPr marL="0" indent="0">
              <a:buNone/>
            </a:pPr>
            <a:r>
              <a:rPr lang="es-ES" sz="2200" dirty="0">
                <a:solidFill>
                  <a:srgbClr val="0B49CB"/>
                </a:solidFill>
                <a:latin typeface="Abadi" panose="020B0604020104020204" pitchFamily="34" charset="0"/>
              </a:rPr>
              <a:t>https://github.com/Anajior/Ciencia-de-datos-aplicada-Capstone/blob/main/3_%20labs-jupyter-spacex-Data%20wrangling.ipynb</a:t>
            </a:r>
            <a:endParaRPr lang="en-US" dirty="0">
              <a:solidFill>
                <a:srgbClr val="0B49CB"/>
              </a:solidFill>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uadroTexto 6">
            <a:extLst>
              <a:ext uri="{FF2B5EF4-FFF2-40B4-BE49-F238E27FC236}">
                <a16:creationId xmlns:a16="http://schemas.microsoft.com/office/drawing/2014/main" id="{11BAC84B-9164-2617-AF2A-65D7863EC186}"/>
              </a:ext>
            </a:extLst>
          </p:cNvPr>
          <p:cNvSpPr txBox="1"/>
          <p:nvPr/>
        </p:nvSpPr>
        <p:spPr>
          <a:xfrm>
            <a:off x="6121456" y="5593399"/>
            <a:ext cx="873957" cy="276999"/>
          </a:xfrm>
          <a:prstGeom prst="rect">
            <a:avLst/>
          </a:prstGeom>
          <a:noFill/>
        </p:spPr>
        <p:txBody>
          <a:bodyPr wrap="none" rtlCol="0">
            <a:spAutoFit/>
          </a:bodyPr>
          <a:lstStyle/>
          <a:p>
            <a:r>
              <a:rPr lang="es-ES" sz="1200" b="1" dirty="0">
                <a:latin typeface="Abadi" panose="020B0604020104020204" pitchFamily="34" charset="0"/>
              </a:rPr>
              <a:t>Ver anexo </a:t>
            </a:r>
          </a:p>
        </p:txBody>
      </p:sp>
      <p:sp>
        <p:nvSpPr>
          <p:cNvPr id="9" name="Botón de acción: obtener información 8">
            <a:hlinkClick r:id="rId3" action="ppaction://hlinksldjump" highlightClick="1"/>
            <a:extLst>
              <a:ext uri="{FF2B5EF4-FFF2-40B4-BE49-F238E27FC236}">
                <a16:creationId xmlns:a16="http://schemas.microsoft.com/office/drawing/2014/main" id="{E53BD119-2F72-A2DE-8845-B33C9A455B02}"/>
              </a:ext>
            </a:extLst>
          </p:cNvPr>
          <p:cNvSpPr/>
          <p:nvPr/>
        </p:nvSpPr>
        <p:spPr>
          <a:xfrm>
            <a:off x="5869456" y="5619016"/>
            <a:ext cx="252000" cy="252000"/>
          </a:xfrm>
          <a:prstGeom prst="actionButtonInforma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Escala de tiempo&#10;&#10;Descripción generada automáticamente">
            <a:extLst>
              <a:ext uri="{FF2B5EF4-FFF2-40B4-BE49-F238E27FC236}">
                <a16:creationId xmlns:a16="http://schemas.microsoft.com/office/drawing/2014/main" id="{486CDB60-4A10-FDE8-37B6-7DB0CFA3EF33}"/>
              </a:ext>
            </a:extLst>
          </p:cNvPr>
          <p:cNvPicPr>
            <a:picLocks noChangeAspect="1"/>
          </p:cNvPicPr>
          <p:nvPr/>
        </p:nvPicPr>
        <p:blipFill>
          <a:blip r:embed="rId4"/>
          <a:stretch>
            <a:fillRect/>
          </a:stretch>
        </p:blipFill>
        <p:spPr>
          <a:xfrm>
            <a:off x="6027811" y="2163097"/>
            <a:ext cx="5259993" cy="29376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gn="just">
              <a:lnSpc>
                <a:spcPct val="100000"/>
              </a:lnSpc>
              <a:spcBef>
                <a:spcPts val="1400"/>
              </a:spcBef>
              <a:buNone/>
            </a:pPr>
            <a:r>
              <a:rPr lang="es-ES" sz="2200" dirty="0">
                <a:solidFill>
                  <a:schemeClr val="accent3">
                    <a:lumMod val="25000"/>
                  </a:schemeClr>
                </a:solidFill>
                <a:latin typeface="Abadi"/>
              </a:rPr>
              <a:t>El análisis de datos exploratorios (EDA) nos permite analizar e investigar conjuntos de datos y resumir sus características principales, a menudo, empleando métodos de visualización de datos.    </a:t>
            </a:r>
          </a:p>
          <a:p>
            <a:pPr marL="0" indent="0">
              <a:lnSpc>
                <a:spcPct val="100000"/>
              </a:lnSpc>
              <a:spcBef>
                <a:spcPts val="1400"/>
              </a:spcBef>
              <a:buNone/>
            </a:pPr>
            <a:r>
              <a:rPr lang="es-ES" sz="2200" dirty="0">
                <a:solidFill>
                  <a:schemeClr val="accent3">
                    <a:lumMod val="25000"/>
                  </a:schemeClr>
                </a:solidFill>
                <a:latin typeface="Abadi"/>
              </a:rPr>
              <a:t>Para esta metodología utilizado los siguientes gráficos:</a:t>
            </a:r>
          </a:p>
          <a:p>
            <a:pPr lvl="1">
              <a:lnSpc>
                <a:spcPct val="100000"/>
              </a:lnSpc>
              <a:spcBef>
                <a:spcPts val="1400"/>
              </a:spcBef>
            </a:pPr>
            <a:r>
              <a:rPr lang="es-ES" sz="1800" dirty="0">
                <a:solidFill>
                  <a:schemeClr val="accent3">
                    <a:lumMod val="25000"/>
                  </a:schemeClr>
                </a:solidFill>
                <a:latin typeface="Abadi"/>
              </a:rPr>
              <a:t>Diagrama de dispersión (</a:t>
            </a:r>
            <a:r>
              <a:rPr lang="es-ES" sz="1800" b="1" dirty="0">
                <a:effectLst/>
                <a:latin typeface="Aptos" panose="020B0004020202020204" pitchFamily="34" charset="0"/>
                <a:ea typeface="Aptos" panose="020B0004020202020204" pitchFamily="34" charset="0"/>
                <a:cs typeface="Times New Roman" panose="02020603050405020304" pitchFamily="18" charset="0"/>
              </a:rPr>
              <a:t>SCATTER PLOT</a:t>
            </a:r>
            <a:r>
              <a:rPr lang="es-ES" sz="1800" dirty="0">
                <a:solidFill>
                  <a:schemeClr val="accent3">
                    <a:lumMod val="25000"/>
                  </a:schemeClr>
                </a:solidFill>
                <a:latin typeface="Abadi"/>
              </a:rPr>
              <a:t>): </a:t>
            </a:r>
          </a:p>
          <a:p>
            <a:pPr marL="457200" lvl="1" indent="0">
              <a:lnSpc>
                <a:spcPct val="100000"/>
              </a:lnSpc>
              <a:spcBef>
                <a:spcPts val="1400"/>
              </a:spcBef>
              <a:buNone/>
            </a:pPr>
            <a:r>
              <a:rPr lang="es-ES" sz="1800" dirty="0">
                <a:solidFill>
                  <a:schemeClr val="accent3">
                    <a:lumMod val="25000"/>
                  </a:schemeClr>
                </a:solidFill>
                <a:latin typeface="Abadi"/>
              </a:rPr>
              <a:t>En nuestro caso nos permite buscar la relación entre dos variables, por ejemplo, entre </a:t>
            </a:r>
            <a:r>
              <a:rPr lang="en-US" sz="1800" i="0" dirty="0">
                <a:effectLst/>
                <a:latin typeface="Abadi" panose="020B0604020104020204" pitchFamily="34" charset="0"/>
              </a:rPr>
              <a:t>Flight Number and Launch Site, o Payload Mass and Launch Site</a:t>
            </a:r>
          </a:p>
          <a:p>
            <a:pPr lvl="1">
              <a:lnSpc>
                <a:spcPct val="100000"/>
              </a:lnSpc>
              <a:spcBef>
                <a:spcPts val="1400"/>
              </a:spcBef>
            </a:pPr>
            <a:r>
              <a:rPr lang="es-ES" sz="1800" dirty="0">
                <a:solidFill>
                  <a:schemeClr val="accent3">
                    <a:lumMod val="25000"/>
                  </a:schemeClr>
                </a:solidFill>
                <a:latin typeface="Abadi"/>
              </a:rPr>
              <a:t>Gráfica de barras (</a:t>
            </a:r>
            <a:r>
              <a:rPr lang="es-ES" sz="1800" b="1" i="0" dirty="0">
                <a:effectLst/>
                <a:latin typeface="Abadi" panose="020B0604020104020204" pitchFamily="34" charset="0"/>
              </a:rPr>
              <a:t>BAR CHART</a:t>
            </a:r>
            <a:r>
              <a:rPr lang="es-ES" sz="1800" dirty="0">
                <a:solidFill>
                  <a:schemeClr val="accent3">
                    <a:lumMod val="25000"/>
                  </a:schemeClr>
                </a:solidFill>
                <a:latin typeface="Abadi"/>
              </a:rPr>
              <a:t>)</a:t>
            </a:r>
          </a:p>
          <a:p>
            <a:pPr marL="457200" lvl="1" indent="0">
              <a:lnSpc>
                <a:spcPct val="100000"/>
              </a:lnSpc>
              <a:spcBef>
                <a:spcPts val="1400"/>
              </a:spcBef>
              <a:buNone/>
            </a:pPr>
            <a:r>
              <a:rPr lang="es-ES" sz="1800" dirty="0">
                <a:solidFill>
                  <a:schemeClr val="accent3">
                    <a:lumMod val="25000"/>
                  </a:schemeClr>
                </a:solidFill>
                <a:latin typeface="Abadi"/>
              </a:rPr>
              <a:t>En nuestro caso nos permite comparar dos variables, como son: “Class” y “Orbit”     </a:t>
            </a:r>
          </a:p>
          <a:p>
            <a:pPr lvl="1">
              <a:lnSpc>
                <a:spcPct val="100000"/>
              </a:lnSpc>
              <a:spcBef>
                <a:spcPts val="1400"/>
              </a:spcBef>
            </a:pPr>
            <a:r>
              <a:rPr lang="es-ES" sz="1800" dirty="0">
                <a:solidFill>
                  <a:schemeClr val="accent3">
                    <a:lumMod val="25000"/>
                  </a:schemeClr>
                </a:solidFill>
                <a:latin typeface="Abadi"/>
              </a:rPr>
              <a:t>Gráfica de líneas (</a:t>
            </a:r>
            <a:r>
              <a:rPr lang="es-ES" sz="1800" b="1" dirty="0">
                <a:solidFill>
                  <a:schemeClr val="accent3">
                    <a:lumMod val="25000"/>
                  </a:schemeClr>
                </a:solidFill>
                <a:latin typeface="Abadi"/>
              </a:rPr>
              <a:t>LINE CHART</a:t>
            </a:r>
            <a:r>
              <a:rPr lang="es-ES" sz="1800" dirty="0">
                <a:solidFill>
                  <a:schemeClr val="accent3">
                    <a:lumMod val="25000"/>
                  </a:schemeClr>
                </a:solidFill>
                <a:latin typeface="Abadi"/>
              </a:rPr>
              <a:t>):</a:t>
            </a:r>
          </a:p>
          <a:p>
            <a:pPr marL="457200" lvl="1" indent="0">
              <a:lnSpc>
                <a:spcPct val="100000"/>
              </a:lnSpc>
              <a:spcBef>
                <a:spcPts val="1400"/>
              </a:spcBef>
              <a:buNone/>
            </a:pPr>
            <a:r>
              <a:rPr lang="es-ES" sz="1800" dirty="0">
                <a:solidFill>
                  <a:schemeClr val="accent3">
                    <a:lumMod val="25000"/>
                  </a:schemeClr>
                </a:solidFill>
                <a:latin typeface="Abadi"/>
              </a:rPr>
              <a:t>En nuestro caso nos permite visualizar tendencias y cambios a lo largo del tiempo.</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EDA con visualización de datos</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3210" y="1253331"/>
            <a:ext cx="10825090" cy="4351338"/>
          </a:xfrm>
          <a:prstGeom prst="rect">
            <a:avLst/>
          </a:prstGeom>
        </p:spPr>
        <p:txBody>
          <a:bodyPr lIns="91440" tIns="45720" rIns="91440" bIns="45720" anchor="t"/>
          <a:lstStyle/>
          <a:p>
            <a:pPr marL="0" indent="0">
              <a:lnSpc>
                <a:spcPct val="100000"/>
              </a:lnSpc>
              <a:spcBef>
                <a:spcPts val="1400"/>
              </a:spcBef>
              <a:buNone/>
            </a:pPr>
            <a:r>
              <a:rPr lang="es-ES" sz="2200" dirty="0">
                <a:solidFill>
                  <a:schemeClr val="accent3">
                    <a:lumMod val="25000"/>
                  </a:schemeClr>
                </a:solidFill>
                <a:latin typeface="Abadi"/>
              </a:rPr>
              <a:t>En este apartado de nuestro análisis exploratorio de datos (EDA) hemos realizado las siguientes consultas SQL:</a:t>
            </a:r>
          </a:p>
          <a:p>
            <a:pPr algn="just">
              <a:lnSpc>
                <a:spcPct val="100000"/>
              </a:lnSpc>
              <a:spcBef>
                <a:spcPts val="1400"/>
              </a:spcBef>
            </a:pPr>
            <a:r>
              <a:rPr lang="es-ES" sz="1200" i="0" dirty="0">
                <a:solidFill>
                  <a:srgbClr val="252525"/>
                </a:solidFill>
                <a:effectLst/>
                <a:latin typeface="Abadi" panose="020B0604020104020204" pitchFamily="34" charset="0"/>
              </a:rPr>
              <a:t>Mostrar los nombres de los sitios de lanzamiento únicos en la misión espacial.</a:t>
            </a:r>
          </a:p>
          <a:p>
            <a:pPr algn="just">
              <a:lnSpc>
                <a:spcPct val="100000"/>
              </a:lnSpc>
              <a:spcBef>
                <a:spcPts val="1400"/>
              </a:spcBef>
            </a:pPr>
            <a:r>
              <a:rPr lang="es-ES" sz="1200" i="0" dirty="0">
                <a:solidFill>
                  <a:srgbClr val="252525"/>
                </a:solidFill>
                <a:effectLst/>
                <a:latin typeface="Abadi" panose="020B0604020104020204" pitchFamily="34" charset="0"/>
              </a:rPr>
              <a:t>Mostrar 5 registros donde los sitios de lanzamiento comienzan con la cadena ‘CCA</a:t>
            </a:r>
            <a:endParaRPr lang="es-ES" sz="1200" dirty="0">
              <a:solidFill>
                <a:srgbClr val="252525"/>
              </a:solidFill>
              <a:latin typeface="Abadi" panose="020B0604020104020204" pitchFamily="34" charset="0"/>
            </a:endParaRPr>
          </a:p>
          <a:p>
            <a:pPr algn="just">
              <a:lnSpc>
                <a:spcPct val="100000"/>
              </a:lnSpc>
              <a:spcBef>
                <a:spcPts val="1400"/>
              </a:spcBef>
            </a:pPr>
            <a:r>
              <a:rPr lang="es-ES" sz="1200" dirty="0">
                <a:latin typeface="Abadi" panose="020B0604020104020204" pitchFamily="34" charset="0"/>
              </a:rPr>
              <a:t>Mostrar la masa total de la carga útil transportada por los propulsores lanzados por la NASA (CRS)</a:t>
            </a:r>
          </a:p>
          <a:p>
            <a:pPr algn="just">
              <a:lnSpc>
                <a:spcPct val="100000"/>
              </a:lnSpc>
              <a:spcBef>
                <a:spcPts val="1400"/>
              </a:spcBef>
            </a:pPr>
            <a:r>
              <a:rPr lang="es-ES" sz="1200" i="0" dirty="0">
                <a:solidFill>
                  <a:srgbClr val="252525"/>
                </a:solidFill>
                <a:effectLst/>
                <a:latin typeface="Abadi" panose="020B0604020104020204" pitchFamily="34" charset="0"/>
              </a:rPr>
              <a:t>Mostar la masa promedio de la carga útil transportada por el cohete de la versión F9 v1.1</a:t>
            </a:r>
          </a:p>
          <a:p>
            <a:pPr algn="just">
              <a:lnSpc>
                <a:spcPct val="100000"/>
              </a:lnSpc>
              <a:spcBef>
                <a:spcPts val="1400"/>
              </a:spcBef>
            </a:pPr>
            <a:r>
              <a:rPr lang="es-ES" sz="1200" i="0" dirty="0">
                <a:solidFill>
                  <a:srgbClr val="252525"/>
                </a:solidFill>
                <a:effectLst/>
                <a:latin typeface="Abadi" panose="020B0604020104020204" pitchFamily="34" charset="0"/>
              </a:rPr>
              <a:t>Indicar la fecha en la que se logró el primer aterrizaje exitoso en la plataforma de tierra</a:t>
            </a:r>
            <a:endParaRPr lang="es-ES" sz="1200" dirty="0">
              <a:solidFill>
                <a:srgbClr val="252525"/>
              </a:solidFill>
              <a:latin typeface="Abadi" panose="020B0604020104020204" pitchFamily="34" charset="0"/>
            </a:endParaRPr>
          </a:p>
          <a:p>
            <a:pPr algn="just">
              <a:lnSpc>
                <a:spcPct val="100000"/>
              </a:lnSpc>
              <a:spcBef>
                <a:spcPts val="1400"/>
              </a:spcBef>
            </a:pPr>
            <a:r>
              <a:rPr lang="es-ES" sz="1200" i="0" dirty="0">
                <a:solidFill>
                  <a:srgbClr val="252525"/>
                </a:solidFill>
                <a:effectLst/>
                <a:latin typeface="Abadi" panose="020B0604020104020204" pitchFamily="34" charset="0"/>
              </a:rPr>
              <a:t>Enumerar los nombres de los propulsores que tienen éxito en los barcos no tripulados y tienen una masa de carga útil mayor a 4000 pero menor a 6000</a:t>
            </a:r>
          </a:p>
          <a:p>
            <a:pPr algn="just">
              <a:lnSpc>
                <a:spcPct val="100000"/>
              </a:lnSpc>
              <a:spcBef>
                <a:spcPts val="1400"/>
              </a:spcBef>
            </a:pPr>
            <a:r>
              <a:rPr lang="es-ES" sz="1200" i="0" dirty="0">
                <a:solidFill>
                  <a:srgbClr val="252525"/>
                </a:solidFill>
                <a:effectLst/>
                <a:latin typeface="Abadi" panose="020B0604020104020204" pitchFamily="34" charset="0"/>
              </a:rPr>
              <a:t>Enumerar el número total de resultados de misiones exitosas y fallidas.</a:t>
            </a:r>
            <a:endParaRPr lang="es-ES" sz="1200" dirty="0">
              <a:solidFill>
                <a:srgbClr val="252525"/>
              </a:solidFill>
              <a:latin typeface="Abadi" panose="020B0604020104020204" pitchFamily="34" charset="0"/>
            </a:endParaRPr>
          </a:p>
          <a:p>
            <a:pPr algn="just">
              <a:lnSpc>
                <a:spcPct val="100000"/>
              </a:lnSpc>
              <a:spcBef>
                <a:spcPts val="1400"/>
              </a:spcBef>
            </a:pPr>
            <a:r>
              <a:rPr lang="es-ES" sz="1200" i="0" dirty="0">
                <a:solidFill>
                  <a:srgbClr val="252525"/>
                </a:solidFill>
                <a:effectLst/>
                <a:latin typeface="Abadi" panose="020B0604020104020204" pitchFamily="34" charset="0"/>
              </a:rPr>
              <a:t>Enumerar los nombres de las versiones de refuerzo que han transportado la masa máxima de carga útil. Utilice una subconsulta</a:t>
            </a:r>
          </a:p>
          <a:p>
            <a:pPr algn="just">
              <a:lnSpc>
                <a:spcPct val="100000"/>
              </a:lnSpc>
              <a:spcBef>
                <a:spcPts val="1400"/>
              </a:spcBef>
            </a:pPr>
            <a:r>
              <a:rPr lang="es-ES" sz="1200" i="0" dirty="0">
                <a:solidFill>
                  <a:srgbClr val="252525"/>
                </a:solidFill>
                <a:effectLst/>
                <a:latin typeface="Abadi" panose="020B0604020104020204" pitchFamily="34" charset="0"/>
              </a:rPr>
              <a:t>Enumerar los registros que mostrarán los nombres de los meses, los resultados de los aterrizajes fallidos en el barco no tripulado, las versiones de los propulsores y el sitio de lanzamiento para los meses del año 2015.</a:t>
            </a:r>
            <a:endParaRPr lang="es-ES" sz="1200" dirty="0">
              <a:solidFill>
                <a:srgbClr val="252525"/>
              </a:solidFill>
              <a:latin typeface="Abadi" panose="020B0604020104020204" pitchFamily="34" charset="0"/>
            </a:endParaRPr>
          </a:p>
          <a:p>
            <a:pPr algn="just">
              <a:lnSpc>
                <a:spcPct val="100000"/>
              </a:lnSpc>
              <a:spcBef>
                <a:spcPts val="1400"/>
              </a:spcBef>
            </a:pPr>
            <a:r>
              <a:rPr lang="es-ES" sz="1200" i="0" dirty="0">
                <a:solidFill>
                  <a:srgbClr val="252525"/>
                </a:solidFill>
                <a:effectLst/>
                <a:latin typeface="Abadi" panose="020B0604020104020204" pitchFamily="34" charset="0"/>
              </a:rPr>
              <a:t>Clasificar el recuento de resultados de aterrizaje (como Fallo (dron) o Éxito (plataforma de tierra)) entre la fecha del 4 de junio de 2010 y el 20 de marzo de 2017, en orden descendente</a:t>
            </a:r>
            <a:endParaRPr lang="es-ES" sz="1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con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518" y="1415346"/>
            <a:ext cx="10515600" cy="4351338"/>
          </a:xfrm>
          <a:prstGeom prst="rect">
            <a:avLst/>
          </a:prstGeom>
        </p:spPr>
        <p:txBody>
          <a:bodyPr>
            <a:normAutofit lnSpcReduction="10000"/>
          </a:bodyPr>
          <a:lstStyle/>
          <a:p>
            <a:pPr marL="0" indent="0">
              <a:lnSpc>
                <a:spcPct val="100000"/>
              </a:lnSpc>
              <a:spcBef>
                <a:spcPts val="1400"/>
              </a:spcBef>
              <a:buNone/>
            </a:pPr>
            <a:r>
              <a:rPr lang="es-ES" sz="2200" b="0" i="0" dirty="0">
                <a:solidFill>
                  <a:srgbClr val="000000"/>
                </a:solidFill>
                <a:effectLst/>
                <a:latin typeface="Abadi" panose="020B0604020104020204" pitchFamily="34" charset="0"/>
              </a:rPr>
              <a:t>Folium es una biblioteca de Python que nos permite visualizar datos geoespaciales y añadirles marcadores para mostrar los sitios de lanzamiento de SpaceX y sus puntos de referencia más importantes más cercanos como ferrocarriles, carreteras, ciudades y costas, para ello se utilizaron polilíneas para conectarlos.  </a:t>
            </a:r>
          </a:p>
          <a:p>
            <a:pPr marL="0" indent="0">
              <a:lnSpc>
                <a:spcPct val="100000"/>
              </a:lnSpc>
              <a:spcBef>
                <a:spcPts val="1400"/>
              </a:spcBef>
              <a:buNone/>
            </a:pPr>
            <a:r>
              <a:rPr lang="es-ES" sz="2200" dirty="0">
                <a:solidFill>
                  <a:srgbClr val="000000"/>
                </a:solidFill>
                <a:latin typeface="Abadi" panose="020B0604020104020204" pitchFamily="34" charset="0"/>
              </a:rPr>
              <a:t>Para nuestro estudio se añadieron los siguientes marcadores:</a:t>
            </a:r>
          </a:p>
          <a:p>
            <a:pPr lvl="1">
              <a:lnSpc>
                <a:spcPct val="100000"/>
              </a:lnSpc>
              <a:spcBef>
                <a:spcPts val="1400"/>
              </a:spcBef>
            </a:pPr>
            <a:r>
              <a:rPr lang="es-ES" sz="1400" b="1" i="0" dirty="0">
                <a:effectLst/>
                <a:latin typeface="Abadi" panose="020B0604020104020204" pitchFamily="34" charset="0"/>
              </a:rPr>
              <a:t>Folium.Circle: </a:t>
            </a:r>
            <a:r>
              <a:rPr lang="es-ES" sz="1400" i="0" dirty="0">
                <a:effectLst/>
                <a:latin typeface="Abadi" panose="020B0604020104020204" pitchFamily="34" charset="0"/>
              </a:rPr>
              <a:t>nos </a:t>
            </a:r>
            <a:r>
              <a:rPr lang="es-ES" sz="1400" i="0" dirty="0">
                <a:solidFill>
                  <a:srgbClr val="252525"/>
                </a:solidFill>
                <a:effectLst/>
                <a:latin typeface="Abadi" panose="020B0604020104020204" pitchFamily="34" charset="0"/>
              </a:rPr>
              <a:t>agrega </a:t>
            </a:r>
            <a:r>
              <a:rPr lang="es-ES" sz="1400" b="0" i="0" dirty="0">
                <a:solidFill>
                  <a:srgbClr val="252525"/>
                </a:solidFill>
                <a:effectLst/>
                <a:latin typeface="Abadi" panose="020B0604020104020204" pitchFamily="34" charset="0"/>
              </a:rPr>
              <a:t>un área de círculo resaltada con una etiqueta de texto en una coordenada específica</a:t>
            </a:r>
          </a:p>
          <a:p>
            <a:pPr lvl="1">
              <a:lnSpc>
                <a:spcPct val="100000"/>
              </a:lnSpc>
              <a:spcBef>
                <a:spcPts val="1400"/>
              </a:spcBef>
            </a:pPr>
            <a:r>
              <a:rPr lang="es-ES" sz="1400" b="1" dirty="0">
                <a:solidFill>
                  <a:srgbClr val="252525"/>
                </a:solidFill>
                <a:latin typeface="Abadi" panose="020B0604020104020204" pitchFamily="34" charset="0"/>
              </a:rPr>
              <a:t>Folium.Marker</a:t>
            </a:r>
            <a:r>
              <a:rPr lang="es-ES" sz="1400" dirty="0">
                <a:solidFill>
                  <a:srgbClr val="252525"/>
                </a:solidFill>
                <a:latin typeface="Abadi" panose="020B0604020104020204" pitchFamily="34" charset="0"/>
              </a:rPr>
              <a:t>: Nos permite mostrar la ubicación de los sitios de lanzamiento en el mapa. Dentro de estos marcadores utilizamos </a:t>
            </a:r>
            <a:r>
              <a:rPr lang="es-ES" sz="1400" b="1" dirty="0">
                <a:solidFill>
                  <a:srgbClr val="252525"/>
                </a:solidFill>
                <a:latin typeface="Abadi" panose="020B0604020104020204" pitchFamily="34" charset="0"/>
              </a:rPr>
              <a:t>Folium.Icon </a:t>
            </a:r>
            <a:r>
              <a:rPr lang="es-ES" sz="1400" dirty="0">
                <a:solidFill>
                  <a:srgbClr val="252525"/>
                </a:solidFill>
                <a:latin typeface="Abadi" panose="020B0604020104020204" pitchFamily="34" charset="0"/>
              </a:rPr>
              <a:t>para distinguir los éxitos (</a:t>
            </a:r>
            <a:r>
              <a:rPr lang="es-ES" sz="1400" b="1" dirty="0">
                <a:solidFill>
                  <a:schemeClr val="accent6">
                    <a:lumMod val="75000"/>
                  </a:schemeClr>
                </a:solidFill>
                <a:latin typeface="Abadi" panose="020B0604020104020204" pitchFamily="34" charset="0"/>
              </a:rPr>
              <a:t>verde</a:t>
            </a:r>
            <a:r>
              <a:rPr lang="es-ES" sz="1400" dirty="0">
                <a:solidFill>
                  <a:srgbClr val="252525"/>
                </a:solidFill>
                <a:latin typeface="Abadi" panose="020B0604020104020204" pitchFamily="34" charset="0"/>
              </a:rPr>
              <a:t>) de los fracasos(</a:t>
            </a:r>
            <a:r>
              <a:rPr lang="es-ES" sz="1400" b="1" dirty="0">
                <a:solidFill>
                  <a:srgbClr val="FF0000"/>
                </a:solidFill>
                <a:latin typeface="Abadi" panose="020B0604020104020204" pitchFamily="34" charset="0"/>
              </a:rPr>
              <a:t>rojo</a:t>
            </a:r>
            <a:r>
              <a:rPr lang="es-ES" sz="1400" dirty="0">
                <a:solidFill>
                  <a:srgbClr val="252525"/>
                </a:solidFill>
                <a:latin typeface="Abadi" panose="020B0604020104020204" pitchFamily="34" charset="0"/>
              </a:rPr>
              <a:t>) de los lanzamientos.  </a:t>
            </a:r>
          </a:p>
          <a:p>
            <a:pPr lvl="1">
              <a:lnSpc>
                <a:spcPct val="100000"/>
              </a:lnSpc>
              <a:spcBef>
                <a:spcPts val="1400"/>
              </a:spcBef>
            </a:pPr>
            <a:r>
              <a:rPr lang="es-ES" sz="1400" b="1" dirty="0">
                <a:solidFill>
                  <a:srgbClr val="000000"/>
                </a:solidFill>
                <a:latin typeface="Abadi" panose="020B0604020104020204" pitchFamily="34" charset="0"/>
              </a:rPr>
              <a:t>Folium.Polyline: </a:t>
            </a:r>
            <a:r>
              <a:rPr lang="es-ES" sz="1400" dirty="0">
                <a:solidFill>
                  <a:srgbClr val="000000"/>
                </a:solidFill>
                <a:latin typeface="Abadi" panose="020B0604020104020204" pitchFamily="34" charset="0"/>
              </a:rPr>
              <a:t>Muestra elementos lineales en el mapa que, en este caso, nos indica las distancias entre el sitio de lanzamiento y un lugar próximo (carretera, ferrocarril, costa o ciudad)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Construya un mapa interactivo con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Plotly Dash es un marco de Python para crear aplicaciones analíticas web, por lo que es ideal para crear aplicaciones de visualización de datos con interfaces de usuario altamente personalizadas.</a:t>
            </a:r>
          </a:p>
          <a:p>
            <a:pPr marL="0" indent="0">
              <a:lnSpc>
                <a:spcPct val="100000"/>
              </a:lnSpc>
              <a:spcBef>
                <a:spcPts val="1400"/>
              </a:spcBef>
              <a:buNone/>
            </a:pPr>
            <a:r>
              <a:rPr lang="es-ES" sz="2200" dirty="0">
                <a:solidFill>
                  <a:schemeClr val="accent3">
                    <a:lumMod val="25000"/>
                  </a:schemeClr>
                </a:solidFill>
                <a:latin typeface="Abadi" panose="020B0604020104020204" pitchFamily="34" charset="0"/>
              </a:rPr>
              <a:t>En nuestro caso hemos utilizado los siguientes tipos de gráficos:</a:t>
            </a:r>
          </a:p>
          <a:p>
            <a:pPr lvl="1">
              <a:lnSpc>
                <a:spcPct val="100000"/>
              </a:lnSpc>
              <a:spcBef>
                <a:spcPts val="1400"/>
              </a:spcBef>
            </a:pPr>
            <a:r>
              <a:rPr lang="es-ES" sz="1800" dirty="0">
                <a:solidFill>
                  <a:schemeClr val="accent3">
                    <a:lumMod val="25000"/>
                  </a:schemeClr>
                </a:solidFill>
                <a:latin typeface="Abadi" panose="020B0604020104020204" pitchFamily="34" charset="0"/>
              </a:rPr>
              <a:t>Circular (</a:t>
            </a:r>
            <a:r>
              <a:rPr lang="es-ES" sz="1800" b="1" dirty="0">
                <a:effectLst/>
                <a:latin typeface="Aptos" panose="020B0004020202020204" pitchFamily="34" charset="0"/>
                <a:ea typeface="Aptos" panose="020B0004020202020204" pitchFamily="34" charset="0"/>
                <a:cs typeface="Times New Roman" panose="02020603050405020304" pitchFamily="18" charset="0"/>
              </a:rPr>
              <a:t>PIE-CHAR</a:t>
            </a:r>
            <a:r>
              <a:rPr lang="es-ES" sz="1800" dirty="0">
                <a:effectLst/>
                <a:latin typeface="Aptos" panose="020B0004020202020204" pitchFamily="34" charset="0"/>
                <a:ea typeface="Aptos" panose="020B0004020202020204" pitchFamily="34" charset="0"/>
                <a:cs typeface="Times New Roman" panose="02020603050405020304" pitchFamily="18" charset="0"/>
              </a:rPr>
              <a:t>)</a:t>
            </a:r>
            <a:r>
              <a:rPr lang="es-ES" sz="1800" dirty="0">
                <a:solidFill>
                  <a:schemeClr val="accent3">
                    <a:lumMod val="25000"/>
                  </a:schemeClr>
                </a:solidFill>
                <a:latin typeface="Abadi" panose="020B0604020104020204" pitchFamily="34" charset="0"/>
              </a:rPr>
              <a:t>: </a:t>
            </a:r>
          </a:p>
          <a:p>
            <a:pPr marL="457200" lvl="1" indent="0" algn="just">
              <a:lnSpc>
                <a:spcPct val="100000"/>
              </a:lnSpc>
              <a:spcBef>
                <a:spcPts val="1400"/>
              </a:spcBef>
              <a:buNone/>
            </a:pPr>
            <a:r>
              <a:rPr lang="es-ES" sz="1800" dirty="0">
                <a:solidFill>
                  <a:schemeClr val="accent3">
                    <a:lumMod val="25000"/>
                  </a:schemeClr>
                </a:solidFill>
                <a:latin typeface="Abadi" panose="020B0604020104020204" pitchFamily="34" charset="0"/>
              </a:rPr>
              <a:t>Este gráfico nos permite reflejar el porcentaje de éxitos o fracasos en los lanzamientos  con relación al lugar donde se producen los mismos.   </a:t>
            </a:r>
          </a:p>
          <a:p>
            <a:pPr lvl="1">
              <a:lnSpc>
                <a:spcPct val="100000"/>
              </a:lnSpc>
              <a:spcBef>
                <a:spcPts val="1400"/>
              </a:spcBef>
            </a:pPr>
            <a:r>
              <a:rPr lang="es-ES" sz="1800" dirty="0">
                <a:solidFill>
                  <a:schemeClr val="accent3">
                    <a:lumMod val="25000"/>
                  </a:schemeClr>
                </a:solidFill>
                <a:latin typeface="Abadi" panose="020B0604020104020204" pitchFamily="34" charset="0"/>
              </a:rPr>
              <a:t>Diagrama de dispersión (</a:t>
            </a:r>
            <a:r>
              <a:rPr lang="es-ES" sz="1800" b="1" kern="100" dirty="0">
                <a:effectLst/>
                <a:latin typeface="Aptos" panose="020B0004020202020204" pitchFamily="34" charset="0"/>
                <a:ea typeface="Aptos" panose="020B0004020202020204" pitchFamily="34" charset="0"/>
                <a:cs typeface="Times New Roman" panose="02020603050405020304" pitchFamily="18" charset="0"/>
              </a:rPr>
              <a:t>SCATTER-CHART</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457200" lvl="1" indent="0" algn="just">
              <a:lnSpc>
                <a:spcPct val="100000"/>
              </a:lnSpc>
              <a:spcBef>
                <a:spcPts val="1400"/>
              </a:spcBef>
              <a:buNone/>
            </a:pPr>
            <a:r>
              <a:rPr lang="es-ES" sz="1800" kern="100" dirty="0">
                <a:effectLst/>
                <a:latin typeface="Abadi" panose="020B0604020104020204" pitchFamily="34" charset="0"/>
                <a:ea typeface="Aptos" panose="020B0004020202020204" pitchFamily="34" charset="0"/>
                <a:cs typeface="Times New Roman" panose="02020603050405020304" pitchFamily="18" charset="0"/>
              </a:rPr>
              <a:t>Como hemos dicho anteriormente, el diagrama de dispersión nos permite reflejar la relación entre dos variables, en este caso,  la relación que existe entre la  variable “Masa de carga útil (</a:t>
            </a:r>
            <a:r>
              <a:rPr lang="es-ES" sz="1800" b="1" dirty="0">
                <a:effectLst/>
                <a:latin typeface="Abadi" panose="020B0604020104020204" pitchFamily="34" charset="0"/>
                <a:ea typeface="Aptos" panose="020B0004020202020204" pitchFamily="34" charset="0"/>
                <a:cs typeface="Times New Roman" panose="02020603050405020304" pitchFamily="18" charset="0"/>
              </a:rPr>
              <a:t>Payload Mass (kg)</a:t>
            </a:r>
            <a:r>
              <a:rPr lang="es-ES" sz="1800" dirty="0">
                <a:effectLst/>
                <a:latin typeface="Abadi" panose="020B0604020104020204" pitchFamily="34" charset="0"/>
                <a:ea typeface="Aptos" panose="020B0004020202020204" pitchFamily="34" charset="0"/>
                <a:cs typeface="Times New Roman" panose="02020603050405020304" pitchFamily="18" charset="0"/>
              </a:rPr>
              <a:t>)” y  la variable “Class”.</a:t>
            </a:r>
            <a:endParaRPr lang="es-ES" sz="1800" kern="100" dirty="0">
              <a:effectLst/>
              <a:latin typeface="Abadi" panose="020B0604020104020204" pitchFamily="34" charset="0"/>
              <a:ea typeface="Aptos" panose="020B0004020202020204" pitchFamily="34"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Construya un tablero con Plotly Dash</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8075"/>
            <a:ext cx="4470583" cy="4929136"/>
          </a:xfrm>
          <a:prstGeom prst="rect">
            <a:avLst/>
          </a:prstGeom>
        </p:spPr>
        <p:txBody>
          <a:bodyPr>
            <a:normAutofit/>
          </a:bodyPr>
          <a:lstStyle/>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En esta última parte de la sección se ha creado un sistema un sistema de aprendizaje automático para predecir si la primera fase del Falcon 9 aterriza con éxito. </a:t>
            </a:r>
          </a:p>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Para ello se ha seguido los pasos mostrados en el gráfico.</a:t>
            </a:r>
          </a:p>
          <a:p>
            <a:pPr marL="0" indent="0" algn="just">
              <a:lnSpc>
                <a:spcPct val="100000"/>
              </a:lnSpc>
              <a:spcBef>
                <a:spcPts val="1400"/>
              </a:spcBef>
              <a:buNone/>
            </a:pPr>
            <a:r>
              <a:rPr lang="es-ES" sz="2200" b="1" dirty="0">
                <a:solidFill>
                  <a:schemeClr val="accent3">
                    <a:lumMod val="25000"/>
                  </a:schemeClr>
                </a:solidFill>
                <a:latin typeface="Abadi" panose="020B0604020104020204" pitchFamily="34" charset="0"/>
              </a:rPr>
              <a:t>Enlace al cuaderno completo</a:t>
            </a:r>
            <a:r>
              <a:rPr lang="es-ES" sz="2200" dirty="0">
                <a:solidFill>
                  <a:schemeClr val="accent3">
                    <a:lumMod val="25000"/>
                  </a:schemeClr>
                </a:solidFill>
                <a:latin typeface="Abadi" panose="020B0604020104020204" pitchFamily="34" charset="0"/>
              </a:rPr>
              <a:t>: </a:t>
            </a: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s-E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Análisis Predictivo (Clasificación)</a:t>
            </a:r>
          </a:p>
        </p:txBody>
      </p:sp>
      <p:sp>
        <p:nvSpPr>
          <p:cNvPr id="8" name="Rectangle 4">
            <a:extLst>
              <a:ext uri="{FF2B5EF4-FFF2-40B4-BE49-F238E27FC236}">
                <a16:creationId xmlns:a16="http://schemas.microsoft.com/office/drawing/2014/main" id="{7DF04480-5230-BEEC-93C0-DD6985AFF323}"/>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CuadroTexto 8">
            <a:extLst>
              <a:ext uri="{FF2B5EF4-FFF2-40B4-BE49-F238E27FC236}">
                <a16:creationId xmlns:a16="http://schemas.microsoft.com/office/drawing/2014/main" id="{35A550DF-E099-0ED2-0261-191F37162A41}"/>
              </a:ext>
            </a:extLst>
          </p:cNvPr>
          <p:cNvSpPr txBox="1"/>
          <p:nvPr/>
        </p:nvSpPr>
        <p:spPr>
          <a:xfrm>
            <a:off x="770011" y="4533998"/>
            <a:ext cx="4103443" cy="1785104"/>
          </a:xfrm>
          <a:prstGeom prst="rect">
            <a:avLst/>
          </a:prstGeom>
          <a:noFill/>
        </p:spPr>
        <p:txBody>
          <a:bodyPr wrap="square">
            <a:spAutoFit/>
          </a:bodyPr>
          <a:lstStyle/>
          <a:p>
            <a:pPr algn="just"/>
            <a:r>
              <a:rPr lang="es-ES" sz="2200" dirty="0">
                <a:solidFill>
                  <a:srgbClr val="0948CB"/>
                </a:solidFill>
                <a:latin typeface="Abadi" panose="020B0604020104020204" pitchFamily="34" charset="0"/>
              </a:rPr>
              <a:t>https://github.com/Anajior/Ciencia-de-datos-aplicada-Capstone/blob/main/8_SpaceX_Machine%20Learning%20Prediction_Part_5.ipynb</a:t>
            </a:r>
          </a:p>
        </p:txBody>
      </p:sp>
      <p:sp>
        <p:nvSpPr>
          <p:cNvPr id="10" name="Botón de acción: obtener información 9">
            <a:hlinkClick r:id="rId3" action="ppaction://hlinksldjump" highlightClick="1"/>
            <a:extLst>
              <a:ext uri="{FF2B5EF4-FFF2-40B4-BE49-F238E27FC236}">
                <a16:creationId xmlns:a16="http://schemas.microsoft.com/office/drawing/2014/main" id="{D2D7872C-7B08-1CC9-9EE8-0E2F364FE02A}"/>
              </a:ext>
            </a:extLst>
          </p:cNvPr>
          <p:cNvSpPr/>
          <p:nvPr/>
        </p:nvSpPr>
        <p:spPr>
          <a:xfrm>
            <a:off x="6383683" y="5382591"/>
            <a:ext cx="252000" cy="252000"/>
          </a:xfrm>
          <a:prstGeom prst="actionButtonInforma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CuadroTexto 12">
            <a:extLst>
              <a:ext uri="{FF2B5EF4-FFF2-40B4-BE49-F238E27FC236}">
                <a16:creationId xmlns:a16="http://schemas.microsoft.com/office/drawing/2014/main" id="{8238C89D-AE8F-061B-BDAB-E8C542EBFC8A}"/>
              </a:ext>
            </a:extLst>
          </p:cNvPr>
          <p:cNvSpPr txBox="1"/>
          <p:nvPr/>
        </p:nvSpPr>
        <p:spPr>
          <a:xfrm>
            <a:off x="6725265" y="5424635"/>
            <a:ext cx="6096000" cy="276999"/>
          </a:xfrm>
          <a:prstGeom prst="rect">
            <a:avLst/>
          </a:prstGeom>
          <a:noFill/>
        </p:spPr>
        <p:txBody>
          <a:bodyPr wrap="square">
            <a:spAutoFit/>
          </a:bodyPr>
          <a:lstStyle/>
          <a:p>
            <a:r>
              <a:rPr lang="es-ES" sz="1200" b="1" dirty="0"/>
              <a:t>Ver anexo </a:t>
            </a:r>
          </a:p>
        </p:txBody>
      </p:sp>
      <p:pic>
        <p:nvPicPr>
          <p:cNvPr id="15" name="Imagen 14" descr="Imagen que contiene Escala de tiempo&#10;&#10;Descripción generada automáticamente">
            <a:extLst>
              <a:ext uri="{FF2B5EF4-FFF2-40B4-BE49-F238E27FC236}">
                <a16:creationId xmlns:a16="http://schemas.microsoft.com/office/drawing/2014/main" id="{4A37E449-B418-3589-C74F-452EFB9CA6BC}"/>
              </a:ext>
            </a:extLst>
          </p:cNvPr>
          <p:cNvPicPr>
            <a:picLocks noChangeAspect="1"/>
          </p:cNvPicPr>
          <p:nvPr/>
        </p:nvPicPr>
        <p:blipFill>
          <a:blip r:embed="rId4"/>
          <a:stretch>
            <a:fillRect/>
          </a:stretch>
        </p:blipFill>
        <p:spPr>
          <a:xfrm>
            <a:off x="6095997" y="2163097"/>
            <a:ext cx="5477568" cy="29376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4169731" cy="461665"/>
          </a:xfrm>
          <a:prstGeom prst="rect">
            <a:avLst/>
          </a:prstGeom>
          <a:solidFill>
            <a:srgbClr val="0948CB"/>
          </a:solidFill>
        </p:spPr>
        <p:txBody>
          <a:bodyPr wrap="none" rtlCol="0">
            <a:spAutoFit/>
          </a:bodyPr>
          <a:lstStyle/>
          <a:p>
            <a:r>
              <a:rPr lang="es-ES" sz="2400" b="0" i="0" dirty="0">
                <a:solidFill>
                  <a:schemeClr val="bg1"/>
                </a:solidFill>
                <a:effectLst/>
                <a:latin typeface="Abadi" panose="020B0604020104020204" pitchFamily="34" charset="0"/>
              </a:rPr>
              <a:t>Perspectivas extraídas de EDA</a:t>
            </a:r>
            <a:endParaRPr lang="en-US"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2485" y="3963194"/>
            <a:ext cx="9993126" cy="3811588"/>
          </a:xfrm>
          <a:prstGeom prst="rect">
            <a:avLst/>
          </a:prstGeom>
        </p:spPr>
        <p:txBody>
          <a:bodyPr>
            <a:normAutofit/>
          </a:body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s-ES" sz="2200" dirty="0">
                <a:solidFill>
                  <a:schemeClr val="accent3">
                    <a:lumMod val="25000"/>
                  </a:schemeClr>
                </a:solidFill>
                <a:latin typeface="Abadi" panose="020B0604020104020204" pitchFamily="34" charset="0"/>
              </a:rPr>
              <a:t>En imagen se representa los éxitos y fracasos de los distintos vuelos realizados desde los diferentes sitios en los que se efectuaron los mismos. </a:t>
            </a:r>
          </a:p>
          <a:p>
            <a:pPr marL="0" indent="0">
              <a:lnSpc>
                <a:spcPct val="100000"/>
              </a:lnSpc>
              <a:spcBef>
                <a:spcPts val="1400"/>
              </a:spcBef>
              <a:buNone/>
            </a:pPr>
            <a:r>
              <a:rPr lang="es-ES" sz="2200" dirty="0">
                <a:solidFill>
                  <a:schemeClr val="accent3">
                    <a:lumMod val="25000"/>
                  </a:schemeClr>
                </a:solidFill>
                <a:latin typeface="Abadi" panose="020B0604020104020204" pitchFamily="34" charset="0"/>
              </a:rPr>
              <a:t>Así podemos ver que desde  “</a:t>
            </a:r>
            <a:r>
              <a:rPr lang="es-ES" sz="2200" dirty="0">
                <a:effectLst/>
                <a:latin typeface="Abadi" panose="020B0604020104020204" pitchFamily="34" charset="0"/>
                <a:ea typeface="Aptos" panose="020B0004020202020204" pitchFamily="34" charset="0"/>
                <a:cs typeface="Times New Roman" panose="02020603050405020304" pitchFamily="18" charset="0"/>
              </a:rPr>
              <a:t>CCAFS SLC-40</a:t>
            </a:r>
            <a:r>
              <a:rPr lang="es-ES" sz="2200" dirty="0">
                <a:solidFill>
                  <a:schemeClr val="accent3">
                    <a:lumMod val="25000"/>
                  </a:schemeClr>
                </a:solidFill>
                <a:latin typeface="Abadi" panose="020B0604020104020204" pitchFamily="34" charset="0"/>
              </a:rPr>
              <a:t> “ se produjeron mas lanzamientos y resultados positivos (</a:t>
            </a:r>
            <a:r>
              <a:rPr lang="es-ES" sz="2200" dirty="0">
                <a:solidFill>
                  <a:srgbClr val="FF0000"/>
                </a:solidFill>
                <a:latin typeface="Abadi" panose="020B0604020104020204" pitchFamily="34" charset="0"/>
              </a:rPr>
              <a:t>rojo</a:t>
            </a:r>
            <a:r>
              <a:rPr lang="es-ES" sz="2200" dirty="0">
                <a:solidFill>
                  <a:schemeClr val="accent3">
                    <a:lumMod val="25000"/>
                  </a:schemeClr>
                </a:solidFill>
                <a:latin typeface="Abadi" panose="020B0604020104020204" pitchFamily="34" charset="0"/>
              </a:rPr>
              <a:t>), mientras desde “</a:t>
            </a:r>
            <a:r>
              <a:rPr lang="es-ES" sz="2200" dirty="0">
                <a:effectLst/>
                <a:latin typeface="Abadi" panose="020B0604020104020204" pitchFamily="34" charset="0"/>
                <a:ea typeface="Aptos" panose="020B0004020202020204" pitchFamily="34" charset="0"/>
                <a:cs typeface="Times New Roman" panose="02020603050405020304" pitchFamily="18" charset="0"/>
              </a:rPr>
              <a:t>VAFB SLC-4E</a:t>
            </a:r>
            <a:r>
              <a:rPr lang="es-ES" sz="2200" dirty="0">
                <a:solidFill>
                  <a:schemeClr val="accent3">
                    <a:lumMod val="25000"/>
                  </a:schemeClr>
                </a:solidFill>
                <a:latin typeface="Abadi" panose="020B0604020104020204" pitchFamily="34" charset="0"/>
              </a:rPr>
              <a:t>”  se produjeron menos lanzamientos, pero solo dos terminaron en fracaso (</a:t>
            </a:r>
            <a:r>
              <a:rPr lang="es-ES" sz="2200" dirty="0">
                <a:solidFill>
                  <a:srgbClr val="0B49CB"/>
                </a:solidFill>
                <a:latin typeface="Abadi" panose="020B0604020104020204" pitchFamily="34" charset="0"/>
              </a:rPr>
              <a:t>azul</a:t>
            </a:r>
            <a:r>
              <a:rPr lang="es-E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Número de vuelo vs. sitio de lanzamiento</a:t>
            </a:r>
            <a:endParaRPr lang="en-US" dirty="0">
              <a:solidFill>
                <a:srgbClr val="0B49CB"/>
              </a:solidFill>
            </a:endParaRPr>
          </a:p>
        </p:txBody>
      </p:sp>
      <p:pic>
        <p:nvPicPr>
          <p:cNvPr id="8" name="Imagen 7">
            <a:extLst>
              <a:ext uri="{FF2B5EF4-FFF2-40B4-BE49-F238E27FC236}">
                <a16:creationId xmlns:a16="http://schemas.microsoft.com/office/drawing/2014/main" id="{4D5114E8-66FA-F14B-DBBA-A96F47A345C9}"/>
              </a:ext>
            </a:extLst>
          </p:cNvPr>
          <p:cNvPicPr>
            <a:picLocks noChangeAspect="1"/>
          </p:cNvPicPr>
          <p:nvPr/>
        </p:nvPicPr>
        <p:blipFill>
          <a:blip r:embed="rId4"/>
          <a:stretch>
            <a:fillRect/>
          </a:stretch>
        </p:blipFill>
        <p:spPr>
          <a:xfrm>
            <a:off x="99402" y="1908078"/>
            <a:ext cx="11993195" cy="24840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90956" y="4231991"/>
            <a:ext cx="8595416"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s-ES" sz="2200" b="0" i="0" dirty="0">
                <a:solidFill>
                  <a:srgbClr val="252525"/>
                </a:solidFill>
                <a:effectLst/>
                <a:latin typeface="Abadi" panose="020B0604020104020204" pitchFamily="34" charset="0"/>
              </a:rPr>
              <a:t>En el grafico observamos los puntos de dispersión de masa de carga útil (PayloadMass) vs lugar de lanzamiento (Lauchsite),  y encontramos que para el sitio de lanzamiento VAFB-SLC 4E no hay cohetes lanzados para una masa de carga útil pesada (superior a 10 000).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Carga útil vs. sitio de lanzamiento</a:t>
            </a:r>
            <a:endParaRPr lang="en-US" dirty="0">
              <a:solidFill>
                <a:srgbClr val="0B49CB"/>
              </a:solidFill>
              <a:latin typeface="Abadi"/>
            </a:endParaRPr>
          </a:p>
        </p:txBody>
      </p:sp>
      <p:pic>
        <p:nvPicPr>
          <p:cNvPr id="9" name="Imagen 8">
            <a:extLst>
              <a:ext uri="{FF2B5EF4-FFF2-40B4-BE49-F238E27FC236}">
                <a16:creationId xmlns:a16="http://schemas.microsoft.com/office/drawing/2014/main" id="{4F4F0C9C-6E65-7053-5DAF-FC7E2FA07374}"/>
              </a:ext>
            </a:extLst>
          </p:cNvPr>
          <p:cNvPicPr>
            <a:picLocks noChangeAspect="1"/>
          </p:cNvPicPr>
          <p:nvPr/>
        </p:nvPicPr>
        <p:blipFill>
          <a:blip r:embed="rId3"/>
          <a:stretch>
            <a:fillRect/>
          </a:stretch>
        </p:blipFill>
        <p:spPr>
          <a:xfrm>
            <a:off x="154863" y="2191564"/>
            <a:ext cx="11882273" cy="2412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5134" y="1927883"/>
            <a:ext cx="5292483"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Este gráfica nos indica qué tipo de órbita ha tenido una mayor tasa de exito. En este caso, son:</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Tasa de éxito frente al tipo de órbita</a:t>
            </a:r>
            <a:endParaRPr lang="en-US" dirty="0">
              <a:solidFill>
                <a:srgbClr val="0B49CB"/>
              </a:solidFill>
            </a:endParaRPr>
          </a:p>
        </p:txBody>
      </p:sp>
      <p:pic>
        <p:nvPicPr>
          <p:cNvPr id="6" name="Imagen 5">
            <a:extLst>
              <a:ext uri="{FF2B5EF4-FFF2-40B4-BE49-F238E27FC236}">
                <a16:creationId xmlns:a16="http://schemas.microsoft.com/office/drawing/2014/main" id="{BBA56BB9-0921-A6CC-E860-B4234D18FFCA}"/>
              </a:ext>
            </a:extLst>
          </p:cNvPr>
          <p:cNvPicPr>
            <a:picLocks noChangeAspect="1"/>
          </p:cNvPicPr>
          <p:nvPr/>
        </p:nvPicPr>
        <p:blipFill>
          <a:blip r:embed="rId3"/>
          <a:stretch>
            <a:fillRect/>
          </a:stretch>
        </p:blipFill>
        <p:spPr>
          <a:xfrm>
            <a:off x="445382" y="1716222"/>
            <a:ext cx="5582429" cy="44011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a:rPr>
              <a:t>Introducción
Resumen ejecutivo
Metodología
Resultados
Conclusión
Anexo</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INDICE </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66357" y="4678251"/>
            <a:ext cx="8722905" cy="3811588"/>
          </a:xfrm>
          <a:prstGeom prst="rect">
            <a:avLst/>
          </a:prstGeom>
        </p:spPr>
        <p:txBody>
          <a:bodyPr>
            <a:normAutofit/>
          </a:bodyPr>
          <a:lstStyle/>
          <a:p>
            <a:pPr marL="0" indent="0" algn="just">
              <a:lnSpc>
                <a:spcPct val="100000"/>
              </a:lnSpc>
              <a:spcBef>
                <a:spcPts val="1400"/>
              </a:spcBef>
              <a:buNone/>
            </a:pPr>
            <a:r>
              <a:rPr lang="es-ES" sz="2200" b="0" i="0" dirty="0">
                <a:solidFill>
                  <a:srgbClr val="252525"/>
                </a:solidFill>
                <a:effectLst/>
                <a:latin typeface="Abadi" panose="020B0604020104020204" pitchFamily="34" charset="0"/>
              </a:rPr>
              <a:t>Se puede observar que en la órbita LEO, el éxito parece estar relacionado con el número de vuelos. Por el contrario, en la órbita GTO, no parece haber relación entre el número de vuelos y el éxito.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Número de vuelo vs. tipo de órbita</a:t>
            </a:r>
            <a:endParaRPr lang="en-US" dirty="0">
              <a:solidFill>
                <a:srgbClr val="0B49CB"/>
              </a:solidFill>
            </a:endParaRPr>
          </a:p>
        </p:txBody>
      </p:sp>
      <p:pic>
        <p:nvPicPr>
          <p:cNvPr id="6" name="Imagen 5">
            <a:extLst>
              <a:ext uri="{FF2B5EF4-FFF2-40B4-BE49-F238E27FC236}">
                <a16:creationId xmlns:a16="http://schemas.microsoft.com/office/drawing/2014/main" id="{8001617B-9E1F-77C5-7403-9D8860A1477C}"/>
              </a:ext>
            </a:extLst>
          </p:cNvPr>
          <p:cNvPicPr>
            <a:picLocks noChangeAspect="1"/>
          </p:cNvPicPr>
          <p:nvPr/>
        </p:nvPicPr>
        <p:blipFill>
          <a:blip r:embed="rId3"/>
          <a:stretch>
            <a:fillRect/>
          </a:stretch>
        </p:blipFill>
        <p:spPr>
          <a:xfrm>
            <a:off x="125835" y="2110352"/>
            <a:ext cx="11940330" cy="24840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43788" y="4521417"/>
            <a:ext cx="8543212" cy="3811588"/>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s-ES" sz="2200" b="0" i="0" dirty="0">
                <a:solidFill>
                  <a:srgbClr val="252525"/>
                </a:solidFill>
                <a:effectLst/>
                <a:latin typeface="Abadi" panose="020B0604020104020204" pitchFamily="34" charset="0"/>
              </a:rPr>
              <a:t>Aquí vemos que, con cargas útiles pesadas(Payload), la tasa de aterrizaje exitoso o de aterrizaje positivo es mayor para Polar, LEO e ISS.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Carga útil vs. tipo de órbita</a:t>
            </a:r>
            <a:endParaRPr lang="en-US" dirty="0">
              <a:solidFill>
                <a:srgbClr val="0B49CB"/>
              </a:solidFill>
            </a:endParaRPr>
          </a:p>
        </p:txBody>
      </p:sp>
      <p:pic>
        <p:nvPicPr>
          <p:cNvPr id="6" name="Imagen 5">
            <a:extLst>
              <a:ext uri="{FF2B5EF4-FFF2-40B4-BE49-F238E27FC236}">
                <a16:creationId xmlns:a16="http://schemas.microsoft.com/office/drawing/2014/main" id="{0C8A197A-C213-FCDB-5489-36D36570E43D}"/>
              </a:ext>
            </a:extLst>
          </p:cNvPr>
          <p:cNvPicPr>
            <a:picLocks noChangeAspect="1"/>
          </p:cNvPicPr>
          <p:nvPr/>
        </p:nvPicPr>
        <p:blipFill>
          <a:blip r:embed="rId3"/>
          <a:stretch>
            <a:fillRect/>
          </a:stretch>
        </p:blipFill>
        <p:spPr>
          <a:xfrm>
            <a:off x="68897" y="2037417"/>
            <a:ext cx="12054206" cy="2484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05670" y="3046412"/>
            <a:ext cx="4552302"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En esta gráfica podemos ver que la tasa de éxito más alta se produjo en el año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Tendencia anual de éxito de lanzamiento</a:t>
            </a:r>
            <a:endParaRPr lang="en-US" dirty="0">
              <a:solidFill>
                <a:srgbClr val="0B49CB"/>
              </a:solidFill>
              <a:latin typeface="Abadi"/>
            </a:endParaRPr>
          </a:p>
        </p:txBody>
      </p:sp>
      <p:pic>
        <p:nvPicPr>
          <p:cNvPr id="7" name="Imagen 6">
            <a:extLst>
              <a:ext uri="{FF2B5EF4-FFF2-40B4-BE49-F238E27FC236}">
                <a16:creationId xmlns:a16="http://schemas.microsoft.com/office/drawing/2014/main" id="{F2C334AA-4E7D-0AFF-E300-3AB345C18EBC}"/>
              </a:ext>
            </a:extLst>
          </p:cNvPr>
          <p:cNvPicPr>
            <a:picLocks noChangeAspect="1"/>
          </p:cNvPicPr>
          <p:nvPr/>
        </p:nvPicPr>
        <p:blipFill>
          <a:blip r:embed="rId3"/>
          <a:stretch>
            <a:fillRect/>
          </a:stretch>
        </p:blipFill>
        <p:spPr>
          <a:xfrm>
            <a:off x="560797" y="1769423"/>
            <a:ext cx="5847735" cy="4256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Todos los nombres de sitios de lanzamiento</a:t>
            </a:r>
            <a:endParaRPr lang="en-US" dirty="0">
              <a:solidFill>
                <a:srgbClr val="0B49CB"/>
              </a:solidFill>
              <a:latin typeface="Abadi"/>
            </a:endParaRPr>
          </a:p>
        </p:txBody>
      </p:sp>
      <p:sp>
        <p:nvSpPr>
          <p:cNvPr id="10" name="CuadroTexto 9">
            <a:extLst>
              <a:ext uri="{FF2B5EF4-FFF2-40B4-BE49-F238E27FC236}">
                <a16:creationId xmlns:a16="http://schemas.microsoft.com/office/drawing/2014/main" id="{9B66F554-39DB-A62C-FB6E-FA96F568EA99}"/>
              </a:ext>
            </a:extLst>
          </p:cNvPr>
          <p:cNvSpPr txBox="1"/>
          <p:nvPr/>
        </p:nvSpPr>
        <p:spPr>
          <a:xfrm>
            <a:off x="1745673" y="2323974"/>
            <a:ext cx="8716488" cy="2495555"/>
          </a:xfrm>
          <a:prstGeom prst="rect">
            <a:avLst/>
          </a:prstGeom>
          <a:noFill/>
        </p:spPr>
        <p:txBody>
          <a:bodyPr wrap="square">
            <a:spAutoFit/>
          </a:bodyPr>
          <a:lstStyle/>
          <a:p>
            <a:pPr marL="12700" marR="5080">
              <a:lnSpc>
                <a:spcPct val="100000"/>
              </a:lnSpc>
              <a:spcBef>
                <a:spcPts val="95"/>
              </a:spcBef>
            </a:pPr>
            <a:r>
              <a:rPr lang="es-ES" sz="2200" spc="-90" dirty="0">
                <a:solidFill>
                  <a:srgbClr val="292929"/>
                </a:solidFill>
                <a:latin typeface="Abadi" panose="020B0604020104020204" pitchFamily="34" charset="0"/>
                <a:cs typeface="Microsoft Sans Serif"/>
              </a:rPr>
              <a:t>A la vista de los datos, estos son los nombres de los sitios de lanzamientos (LaunchSite):</a:t>
            </a:r>
          </a:p>
          <a:p>
            <a:pPr marL="12700" marR="5080">
              <a:lnSpc>
                <a:spcPct val="100000"/>
              </a:lnSpc>
              <a:spcBef>
                <a:spcPts val="95"/>
              </a:spcBef>
            </a:pPr>
            <a:endParaRPr lang="es-ES" sz="2200" spc="-90" dirty="0">
              <a:solidFill>
                <a:srgbClr val="292929"/>
              </a:solidFill>
              <a:latin typeface="Abadi" panose="020B0604020104020204" pitchFamily="34" charset="0"/>
              <a:cs typeface="Microsoft Sans Serif"/>
            </a:endParaRPr>
          </a:p>
          <a:p>
            <a:pPr marL="12700" marR="5080">
              <a:lnSpc>
                <a:spcPct val="100000"/>
              </a:lnSpc>
              <a:spcBef>
                <a:spcPts val="95"/>
              </a:spcBef>
            </a:pPr>
            <a:endParaRPr lang="es-ES" sz="2200" spc="-90" dirty="0">
              <a:solidFill>
                <a:srgbClr val="292929"/>
              </a:solidFill>
              <a:latin typeface="Abadi" panose="020B0604020104020204" pitchFamily="34" charset="0"/>
              <a:cs typeface="Microsoft Sans Serif"/>
            </a:endParaRPr>
          </a:p>
          <a:p>
            <a:pPr marL="12700" marR="5080" algn="ctr">
              <a:lnSpc>
                <a:spcPct val="100000"/>
              </a:lnSpc>
              <a:spcBef>
                <a:spcPts val="95"/>
              </a:spcBef>
            </a:pPr>
            <a:r>
              <a:rPr lang="en-US" sz="1800" b="1" dirty="0">
                <a:latin typeface="Abadi" panose="020B0604020104020204" pitchFamily="34" charset="0"/>
                <a:cs typeface="Calibri"/>
              </a:rPr>
              <a:t>CCAFS</a:t>
            </a:r>
            <a:r>
              <a:rPr lang="en-US" sz="1800" b="1" spc="-65" dirty="0">
                <a:latin typeface="Abadi" panose="020B0604020104020204" pitchFamily="34" charset="0"/>
                <a:cs typeface="Calibri"/>
              </a:rPr>
              <a:t> </a:t>
            </a:r>
            <a:r>
              <a:rPr lang="en-US" sz="1800" b="1" spc="-20" dirty="0">
                <a:latin typeface="Abadi" panose="020B0604020104020204" pitchFamily="34" charset="0"/>
                <a:cs typeface="Calibri"/>
              </a:rPr>
              <a:t>LC-</a:t>
            </a:r>
            <a:r>
              <a:rPr lang="en-US" sz="1800" b="1" spc="-25" dirty="0">
                <a:latin typeface="Abadi" panose="020B0604020104020204" pitchFamily="34" charset="0"/>
                <a:cs typeface="Calibri"/>
              </a:rPr>
              <a:t>40 </a:t>
            </a:r>
            <a:endParaRPr lang="en-US" sz="1800" dirty="0">
              <a:latin typeface="Abadi" panose="020B0604020104020204" pitchFamily="34" charset="0"/>
              <a:cs typeface="Calibri"/>
            </a:endParaRPr>
          </a:p>
          <a:p>
            <a:pPr marL="12700" algn="ctr">
              <a:lnSpc>
                <a:spcPct val="100000"/>
              </a:lnSpc>
              <a:spcBef>
                <a:spcPts val="710"/>
              </a:spcBef>
              <a:tabLst>
                <a:tab pos="240029" algn="l"/>
              </a:tabLst>
            </a:pPr>
            <a:r>
              <a:rPr lang="en-US" sz="1800" b="1" dirty="0">
                <a:latin typeface="Abadi" panose="020B0604020104020204" pitchFamily="34" charset="0"/>
                <a:cs typeface="Calibri"/>
              </a:rPr>
              <a:t>KSC</a:t>
            </a:r>
            <a:r>
              <a:rPr lang="en-US" sz="1800" b="1" spc="-40" dirty="0">
                <a:latin typeface="Abadi" panose="020B0604020104020204" pitchFamily="34" charset="0"/>
                <a:cs typeface="Calibri"/>
              </a:rPr>
              <a:t> </a:t>
            </a:r>
            <a:r>
              <a:rPr lang="en-US" sz="1800" b="1" spc="-20" dirty="0">
                <a:latin typeface="Abadi" panose="020B0604020104020204" pitchFamily="34" charset="0"/>
                <a:cs typeface="Calibri"/>
              </a:rPr>
              <a:t>LC-</a:t>
            </a:r>
            <a:r>
              <a:rPr lang="en-US" sz="1800" b="1" spc="-25" dirty="0">
                <a:latin typeface="Abadi" panose="020B0604020104020204" pitchFamily="34" charset="0"/>
                <a:cs typeface="Calibri"/>
              </a:rPr>
              <a:t>39A </a:t>
            </a:r>
            <a:endParaRPr lang="en-US" sz="1800" dirty="0">
              <a:latin typeface="Abadi" panose="020B0604020104020204" pitchFamily="34" charset="0"/>
              <a:cs typeface="Calibri"/>
            </a:endParaRPr>
          </a:p>
          <a:p>
            <a:pPr marL="12700" algn="ctr">
              <a:lnSpc>
                <a:spcPct val="100000"/>
              </a:lnSpc>
              <a:spcBef>
                <a:spcPts val="720"/>
              </a:spcBef>
              <a:tabLst>
                <a:tab pos="240029" algn="l"/>
              </a:tabLst>
            </a:pPr>
            <a:r>
              <a:rPr lang="en-US" sz="1800" b="1" spc="-10" dirty="0">
                <a:latin typeface="Abadi" panose="020B0604020104020204" pitchFamily="34" charset="0"/>
                <a:cs typeface="Calibri"/>
              </a:rPr>
              <a:t>VAFB</a:t>
            </a:r>
            <a:r>
              <a:rPr lang="en-US" sz="1800" b="1" spc="-60" dirty="0">
                <a:latin typeface="Abadi" panose="020B0604020104020204" pitchFamily="34" charset="0"/>
                <a:cs typeface="Calibri"/>
              </a:rPr>
              <a:t> </a:t>
            </a:r>
            <a:r>
              <a:rPr lang="en-US" sz="1800" b="1" spc="-20" dirty="0">
                <a:latin typeface="Abadi" panose="020B0604020104020204" pitchFamily="34" charset="0"/>
                <a:cs typeface="Calibri"/>
              </a:rPr>
              <a:t>SLC-</a:t>
            </a:r>
            <a:r>
              <a:rPr lang="en-US" sz="1800" b="1" spc="-25" dirty="0">
                <a:latin typeface="Abadi" panose="020B0604020104020204" pitchFamily="34" charset="0"/>
                <a:cs typeface="Calibri"/>
              </a:rPr>
              <a:t>4E</a:t>
            </a:r>
            <a:endParaRPr lang="es-ES"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2383" y="5314673"/>
            <a:ext cx="9745589" cy="4351338"/>
          </a:xfrm>
          <a:prstGeom prst="rect">
            <a:avLst/>
          </a:prstGeom>
        </p:spPr>
        <p:txBody>
          <a:bodyPr>
            <a:normAutofit/>
          </a:bodyPr>
          <a:lstStyle/>
          <a:p>
            <a:pPr marL="0" indent="0">
              <a:lnSpc>
                <a:spcPct val="100000"/>
              </a:lnSpc>
              <a:spcBef>
                <a:spcPts val="1400"/>
              </a:spcBef>
              <a:buNone/>
            </a:pPr>
            <a:r>
              <a:rPr lang="es-ES" sz="2200" b="0" i="0" dirty="0">
                <a:solidFill>
                  <a:srgbClr val="000000"/>
                </a:solidFill>
                <a:effectLst/>
                <a:latin typeface="Abadi" panose="020B0604020104020204" pitchFamily="34" charset="0"/>
              </a:rPr>
              <a:t>La imagen muestra los 5 primeros registros en los que los sitios de lanzamiento comienzan con las letras 'CCA</a:t>
            </a:r>
            <a:r>
              <a:rPr lang="es-ES" sz="1600" b="0" i="0" dirty="0">
                <a:solidFill>
                  <a:srgbClr val="000000"/>
                </a:solidFill>
                <a:effectLst/>
                <a:latin typeface="Segoe UI Web (West European)"/>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700" dirty="0">
                <a:solidFill>
                  <a:srgbClr val="0B49CB"/>
                </a:solidFill>
                <a:latin typeface="Abadi"/>
              </a:rPr>
              <a:t>Los nombres de los sitios de lanzamiento comienzan con</a:t>
            </a:r>
            <a:r>
              <a:rPr lang="en-US" sz="3700" dirty="0">
                <a:solidFill>
                  <a:srgbClr val="0B49CB"/>
                </a:solidFill>
                <a:latin typeface="Abadi"/>
              </a:rPr>
              <a:t>'CCA'</a:t>
            </a:r>
          </a:p>
        </p:txBody>
      </p:sp>
      <p:pic>
        <p:nvPicPr>
          <p:cNvPr id="8" name="Imagen 7">
            <a:extLst>
              <a:ext uri="{FF2B5EF4-FFF2-40B4-BE49-F238E27FC236}">
                <a16:creationId xmlns:a16="http://schemas.microsoft.com/office/drawing/2014/main" id="{7A0295E7-A3F8-7771-F1E0-493736353D5D}"/>
              </a:ext>
            </a:extLst>
          </p:cNvPr>
          <p:cNvPicPr>
            <a:picLocks noChangeAspect="1"/>
          </p:cNvPicPr>
          <p:nvPr/>
        </p:nvPicPr>
        <p:blipFill>
          <a:blip r:embed="rId3"/>
          <a:stretch>
            <a:fillRect/>
          </a:stretch>
        </p:blipFill>
        <p:spPr>
          <a:xfrm>
            <a:off x="1821680" y="1804761"/>
            <a:ext cx="8097380" cy="32484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613804"/>
            <a:ext cx="9745589" cy="4351338"/>
          </a:xfrm>
          <a:prstGeom prst="rect">
            <a:avLst/>
          </a:prstGeom>
        </p:spPr>
        <p:txBody>
          <a:bodyPr>
            <a:normAutofit/>
          </a:bodyPr>
          <a:lstStyle/>
          <a:p>
            <a:pPr marL="0" indent="0">
              <a:lnSpc>
                <a:spcPct val="100000"/>
              </a:lnSpc>
              <a:spcBef>
                <a:spcPts val="1400"/>
              </a:spcBef>
              <a:buNone/>
            </a:pPr>
            <a:r>
              <a:rPr lang="es-ES" sz="2200" b="0" i="0" dirty="0">
                <a:solidFill>
                  <a:srgbClr val="000000"/>
                </a:solidFill>
                <a:effectLst/>
                <a:latin typeface="Abadi" panose="020B0604020104020204" pitchFamily="34" charset="0"/>
              </a:rPr>
              <a:t>La imagen muestra el total de la masa total de la carga útil transportada por los cohetes lanzados por la NASA, es decir, 45596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Masa de carga útil</a:t>
            </a:r>
          </a:p>
        </p:txBody>
      </p:sp>
      <p:pic>
        <p:nvPicPr>
          <p:cNvPr id="6" name="Imagen 5">
            <a:extLst>
              <a:ext uri="{FF2B5EF4-FFF2-40B4-BE49-F238E27FC236}">
                <a16:creationId xmlns:a16="http://schemas.microsoft.com/office/drawing/2014/main" id="{509153F1-7AD7-29D5-9A31-0D7445C2FD6B}"/>
              </a:ext>
            </a:extLst>
          </p:cNvPr>
          <p:cNvPicPr>
            <a:picLocks noChangeAspect="1"/>
          </p:cNvPicPr>
          <p:nvPr/>
        </p:nvPicPr>
        <p:blipFill>
          <a:blip r:embed="rId3"/>
          <a:stretch>
            <a:fillRect/>
          </a:stretch>
        </p:blipFill>
        <p:spPr>
          <a:xfrm>
            <a:off x="1098899" y="1940987"/>
            <a:ext cx="9526329" cy="18195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853833"/>
            <a:ext cx="9745589" cy="4351338"/>
          </a:xfrm>
          <a:prstGeom prst="rect">
            <a:avLst/>
          </a:prstGeom>
        </p:spPr>
        <p:txBody>
          <a:bodyPr>
            <a:normAutofit/>
          </a:bodyPr>
          <a:lstStyle/>
          <a:p>
            <a:pPr marL="0" indent="0">
              <a:lnSpc>
                <a:spcPct val="100000"/>
              </a:lnSpc>
              <a:spcBef>
                <a:spcPts val="1400"/>
              </a:spcBef>
              <a:buNone/>
            </a:pPr>
            <a:r>
              <a:rPr lang="es-ES" sz="2200" spc="-105" dirty="0">
                <a:solidFill>
                  <a:srgbClr val="292929"/>
                </a:solidFill>
                <a:latin typeface="Abadi" panose="020B0604020104020204" pitchFamily="34" charset="0"/>
                <a:cs typeface="Microsoft Sans Serif"/>
              </a:rPr>
              <a:t>La imagen muestra masa media de la carga útil transportada por el F9 v1.1 , que fue de 2928,4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Promedio de la Masa de carga útil de F9 v1.1</a:t>
            </a:r>
            <a:endParaRPr lang="en-US" dirty="0">
              <a:solidFill>
                <a:srgbClr val="0B49CB"/>
              </a:solidFill>
              <a:latin typeface="Abadi"/>
            </a:endParaRPr>
          </a:p>
        </p:txBody>
      </p:sp>
      <p:pic>
        <p:nvPicPr>
          <p:cNvPr id="6" name="Imagen 5">
            <a:extLst>
              <a:ext uri="{FF2B5EF4-FFF2-40B4-BE49-F238E27FC236}">
                <a16:creationId xmlns:a16="http://schemas.microsoft.com/office/drawing/2014/main" id="{E96B8B59-E0FF-FB99-8666-2645AD27BBB7}"/>
              </a:ext>
            </a:extLst>
          </p:cNvPr>
          <p:cNvPicPr>
            <a:picLocks noChangeAspect="1"/>
          </p:cNvPicPr>
          <p:nvPr/>
        </p:nvPicPr>
        <p:blipFill>
          <a:blip r:embed="rId3"/>
          <a:stretch>
            <a:fillRect/>
          </a:stretch>
        </p:blipFill>
        <p:spPr>
          <a:xfrm>
            <a:off x="770011" y="2380717"/>
            <a:ext cx="10440857" cy="173379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5651" y="4794456"/>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s-ES" sz="2200" b="0" i="0" dirty="0">
                <a:solidFill>
                  <a:srgbClr val="000000"/>
                </a:solidFill>
                <a:effectLst/>
                <a:latin typeface="Abadi" panose="020B0604020104020204" pitchFamily="34" charset="0"/>
              </a:rPr>
              <a:t>En la imagen de arriba se puede ver que la primera plataforma terrestre exitosa fue el 22 de diciembre de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Primera fecha de aterrizaje en tierra exitosa</a:t>
            </a:r>
            <a:endParaRPr lang="en-US" dirty="0">
              <a:solidFill>
                <a:srgbClr val="0B49CB"/>
              </a:solidFill>
              <a:latin typeface="Abadi"/>
            </a:endParaRPr>
          </a:p>
        </p:txBody>
      </p:sp>
      <p:pic>
        <p:nvPicPr>
          <p:cNvPr id="6" name="Imagen 5">
            <a:extLst>
              <a:ext uri="{FF2B5EF4-FFF2-40B4-BE49-F238E27FC236}">
                <a16:creationId xmlns:a16="http://schemas.microsoft.com/office/drawing/2014/main" id="{66CF44DF-EE92-2DF6-9E3E-3AE23F065F01}"/>
              </a:ext>
            </a:extLst>
          </p:cNvPr>
          <p:cNvPicPr>
            <a:picLocks noChangeAspect="1"/>
          </p:cNvPicPr>
          <p:nvPr/>
        </p:nvPicPr>
        <p:blipFill>
          <a:blip r:embed="rId3"/>
          <a:stretch>
            <a:fillRect/>
          </a:stretch>
        </p:blipFill>
        <p:spPr>
          <a:xfrm>
            <a:off x="2383990" y="1789046"/>
            <a:ext cx="7287642" cy="20862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818207"/>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s-ES" sz="2200" dirty="0">
                <a:solidFill>
                  <a:schemeClr val="accent3">
                    <a:lumMod val="25000"/>
                  </a:schemeClr>
                </a:solidFill>
                <a:latin typeface="Abadi"/>
              </a:rPr>
              <a:t>Esta imagen enumera los nombres de los propulsores que han aterrizado con éxito en un barco no tripulado y tenían una masa de carga útil superior a 4000 pero inferior a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700" dirty="0">
                <a:solidFill>
                  <a:srgbClr val="0B49CB"/>
                </a:solidFill>
                <a:latin typeface="Abadi"/>
              </a:rPr>
              <a:t>Aterrizaje exitoso de barcos no tripulados con carga útil entre 4000 y 6000</a:t>
            </a:r>
            <a:endParaRPr lang="en-US" sz="3700" dirty="0">
              <a:solidFill>
                <a:srgbClr val="0B49CB"/>
              </a:solidFill>
              <a:latin typeface="Abadi"/>
            </a:endParaRPr>
          </a:p>
        </p:txBody>
      </p:sp>
      <p:pic>
        <p:nvPicPr>
          <p:cNvPr id="3" name="Imagen 2">
            <a:extLst>
              <a:ext uri="{FF2B5EF4-FFF2-40B4-BE49-F238E27FC236}">
                <a16:creationId xmlns:a16="http://schemas.microsoft.com/office/drawing/2014/main" id="{050E860E-0FF1-0157-1E01-989C18A88149}"/>
              </a:ext>
            </a:extLst>
          </p:cNvPr>
          <p:cNvPicPr>
            <a:picLocks noChangeAspect="1"/>
          </p:cNvPicPr>
          <p:nvPr/>
        </p:nvPicPr>
        <p:blipFill>
          <a:blip r:embed="rId3"/>
          <a:stretch>
            <a:fillRect/>
          </a:stretch>
        </p:blipFill>
        <p:spPr>
          <a:xfrm>
            <a:off x="1223205" y="1890953"/>
            <a:ext cx="9544029" cy="2124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15874"/>
            <a:ext cx="9745589" cy="4351338"/>
          </a:xfrm>
          <a:prstGeom prst="rect">
            <a:avLst/>
          </a:prstGeom>
        </p:spPr>
        <p:txBody>
          <a:bodyPr>
            <a:normAutofit/>
          </a:bodyPr>
          <a:lstStyle/>
          <a:p>
            <a:pPr marL="0" indent="0">
              <a:lnSpc>
                <a:spcPct val="100000"/>
              </a:lnSpc>
              <a:spcBef>
                <a:spcPts val="1400"/>
              </a:spcBef>
              <a:buNone/>
            </a:pPr>
            <a:r>
              <a:rPr lang="es-ES" sz="2200" dirty="0">
                <a:solidFill>
                  <a:schemeClr val="accent3">
                    <a:lumMod val="25000"/>
                  </a:schemeClr>
                </a:solidFill>
                <a:latin typeface="Abadi" panose="020B0604020104020204" pitchFamily="34" charset="0"/>
              </a:rPr>
              <a:t>Esta imagen calcula el número total de resultados de misión exitosos y fallidos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700" dirty="0">
                <a:solidFill>
                  <a:srgbClr val="0B49CB"/>
                </a:solidFill>
                <a:latin typeface="Abadi"/>
              </a:rPr>
              <a:t>Número total de resultados de misión exitosos y fallidos</a:t>
            </a:r>
            <a:endParaRPr lang="en-US" sz="3700" dirty="0">
              <a:solidFill>
                <a:srgbClr val="0B49CB"/>
              </a:solidFill>
              <a:latin typeface="Abadi"/>
            </a:endParaRPr>
          </a:p>
        </p:txBody>
      </p:sp>
      <p:pic>
        <p:nvPicPr>
          <p:cNvPr id="6" name="Imagen 5">
            <a:extLst>
              <a:ext uri="{FF2B5EF4-FFF2-40B4-BE49-F238E27FC236}">
                <a16:creationId xmlns:a16="http://schemas.microsoft.com/office/drawing/2014/main" id="{B01A6BE1-12DD-8C20-48D3-A5BF553C1B52}"/>
              </a:ext>
            </a:extLst>
          </p:cNvPr>
          <p:cNvPicPr>
            <a:picLocks noChangeAspect="1"/>
          </p:cNvPicPr>
          <p:nvPr/>
        </p:nvPicPr>
        <p:blipFill>
          <a:blip r:embed="rId3"/>
          <a:stretch>
            <a:fillRect/>
          </a:stretch>
        </p:blipFill>
        <p:spPr>
          <a:xfrm>
            <a:off x="2117252" y="1808680"/>
            <a:ext cx="7821116" cy="18862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Introducción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3604"/>
            <a:ext cx="10287236" cy="1450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Con fin de determinar el precio de los lanzamientos de los cohetes fabricados por la empresa Space Y, hemos procedido a usar un conjunto de técnicas de análisis de datos sobre el funcionamiento de los cohetes Falcon 9 de la empresa Xpace X de Allon Musk, nuestra principal competidora y una de las principales empresas en el sector de la fabricación aeroespacial y en la realización de   servicios de transportes espaciales.  </a:t>
            </a:r>
          </a:p>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El Falcon 9 es un cohete que permite su reutilización y, como consecuencia, una reducción de costes y un abaratamiento de los precios a posibles clientes, por lo que el objetivo de este estudio ha sido analizar los datos que proporciona el funcionamiento este cohete, como, por ejemplo,  el número de vuelto(</a:t>
            </a:r>
            <a:r>
              <a:rPr lang="es-ES" sz="2200" b="1" dirty="0">
                <a:solidFill>
                  <a:srgbClr val="FF0000"/>
                </a:solidFill>
                <a:latin typeface="Abadi" panose="020B0604020104020204" pitchFamily="34" charset="0"/>
              </a:rPr>
              <a:t>FlightNumber</a:t>
            </a:r>
            <a:r>
              <a:rPr lang="es-ES" sz="2200" dirty="0">
                <a:solidFill>
                  <a:schemeClr val="accent3">
                    <a:lumMod val="25000"/>
                  </a:schemeClr>
                </a:solidFill>
                <a:latin typeface="Abadi" panose="020B0604020104020204" pitchFamily="34" charset="0"/>
              </a:rPr>
              <a:t>), el sitio de lanzamiento(</a:t>
            </a:r>
            <a:r>
              <a:rPr lang="es-ES" sz="2200" b="1" dirty="0">
                <a:solidFill>
                  <a:srgbClr val="FF0000"/>
                </a:solidFill>
                <a:latin typeface="Abadi" panose="020B0604020104020204" pitchFamily="34" charset="0"/>
              </a:rPr>
              <a:t>LaunchSite</a:t>
            </a:r>
            <a:r>
              <a:rPr lang="es-ES" sz="2200" dirty="0">
                <a:solidFill>
                  <a:schemeClr val="tx1"/>
                </a:solidFill>
                <a:latin typeface="Abadi" panose="020B0604020104020204" pitchFamily="34" charset="0"/>
              </a:rPr>
              <a:t>),</a:t>
            </a:r>
            <a:r>
              <a:rPr lang="es-ES" sz="2200" dirty="0">
                <a:solidFill>
                  <a:schemeClr val="accent3">
                    <a:lumMod val="25000"/>
                  </a:schemeClr>
                </a:solidFill>
                <a:latin typeface="Abadi" panose="020B0604020104020204" pitchFamily="34" charset="0"/>
              </a:rPr>
              <a:t> el tipo de orbita(</a:t>
            </a:r>
            <a:r>
              <a:rPr lang="es-ES" sz="2200" b="1" dirty="0">
                <a:solidFill>
                  <a:srgbClr val="FF0000"/>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la </a:t>
            </a:r>
            <a:r>
              <a:rPr lang="es-ES" sz="2200" b="0" i="0" dirty="0">
                <a:solidFill>
                  <a:srgbClr val="252525"/>
                </a:solidFill>
                <a:effectLst/>
                <a:latin typeface="Roboto" panose="02000000000000000000" pitchFamily="2" charset="0"/>
              </a:rPr>
              <a:t>masa de carga útil</a:t>
            </a:r>
            <a:r>
              <a:rPr lang="es-ES" sz="2200" i="0" dirty="0">
                <a:solidFill>
                  <a:schemeClr val="tx1"/>
                </a:solidFill>
                <a:effectLst/>
                <a:latin typeface="Abadi" panose="020B0604020104020204" pitchFamily="34" charset="0"/>
              </a:rPr>
              <a:t>(</a:t>
            </a:r>
            <a:r>
              <a:rPr lang="es-ES" sz="2200" b="1" i="0" dirty="0">
                <a:solidFill>
                  <a:srgbClr val="FF0000"/>
                </a:solidFill>
                <a:effectLst/>
                <a:latin typeface="Abadi" panose="020B0604020104020204" pitchFamily="34" charset="0"/>
              </a:rPr>
              <a:t>PayloadMass</a:t>
            </a:r>
            <a:r>
              <a:rPr lang="es-ES" sz="2200" b="0" i="0" dirty="0">
                <a:solidFill>
                  <a:srgbClr val="252525"/>
                </a:solidFill>
                <a:effectLst/>
                <a:latin typeface="Abadi" panose="020B0604020104020204" pitchFamily="34" charset="0"/>
              </a:rPr>
              <a:t>)</a:t>
            </a:r>
            <a:r>
              <a:rPr lang="es-ES" sz="2200" b="0" i="0" dirty="0">
                <a:solidFill>
                  <a:srgbClr val="252525"/>
                </a:solidFill>
                <a:effectLst/>
                <a:latin typeface="Roboto" panose="02000000000000000000" pitchFamily="2" charset="0"/>
              </a:rPr>
              <a:t> </a:t>
            </a:r>
            <a:r>
              <a:rPr lang="es-ES" sz="2200" dirty="0">
                <a:solidFill>
                  <a:schemeClr val="accent3">
                    <a:lumMod val="25000"/>
                  </a:schemeClr>
                </a:solidFill>
                <a:latin typeface="Abadi" panose="020B0604020104020204" pitchFamily="34" charset="0"/>
              </a:rPr>
              <a:t>o el número de aterrizaje exitoso o fracasados(</a:t>
            </a:r>
            <a:r>
              <a:rPr lang="es-ES" sz="2200" b="1" dirty="0" err="1">
                <a:solidFill>
                  <a:srgbClr val="FF0000"/>
                </a:solidFill>
                <a:effectLst/>
                <a:latin typeface="Abadi" panose="020B0604020104020204" pitchFamily="34" charset="0"/>
                <a:ea typeface="Aptos" panose="020B0004020202020204" pitchFamily="34" charset="0"/>
                <a:cs typeface="Times New Roman" panose="02020603050405020304" pitchFamily="18" charset="0"/>
              </a:rPr>
              <a:t>landing_Outcomes</a:t>
            </a:r>
            <a:r>
              <a:rPr lang="es-ES" sz="22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lang="es-ES" sz="2200" dirty="0">
                <a:solidFill>
                  <a:schemeClr val="tx1"/>
                </a:solidFill>
                <a:latin typeface="Abadi" panose="020B0604020104020204" pitchFamily="34" charset="0"/>
              </a:rPr>
              <a:t>,</a:t>
            </a:r>
            <a:r>
              <a:rPr lang="es-ES" sz="2200" dirty="0">
                <a:solidFill>
                  <a:schemeClr val="accent3">
                    <a:lumMod val="25000"/>
                  </a:schemeClr>
                </a:solidFill>
                <a:latin typeface="Abadi" panose="020B0604020104020204" pitchFamily="34" charset="0"/>
              </a:rPr>
              <a:t> punto, este último, esencial para predecir si un vuelo va a aterrizar con éxito y con ello permitir la reutilización, posterior, del cohete y determinar el costo del lanzamiento. </a:t>
            </a:r>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2383" y="5627578"/>
            <a:ext cx="9745589" cy="4351338"/>
          </a:xfrm>
          <a:prstGeom prst="rect">
            <a:avLst/>
          </a:prstGeom>
        </p:spPr>
        <p:txBody>
          <a:bodyPr>
            <a:normAutofit/>
          </a:bodyPr>
          <a:lstStyle/>
          <a:p>
            <a:pPr marL="12700" indent="0">
              <a:lnSpc>
                <a:spcPct val="100000"/>
              </a:lnSpc>
              <a:spcBef>
                <a:spcPts val="100"/>
              </a:spcBef>
              <a:buNone/>
              <a:tabLst>
                <a:tab pos="240665" algn="l"/>
              </a:tabLst>
            </a:pPr>
            <a:r>
              <a:rPr lang="es-ES" sz="2200" spc="-45" dirty="0">
                <a:solidFill>
                  <a:srgbClr val="292929"/>
                </a:solidFill>
                <a:latin typeface="Abadi" panose="020B0604020104020204" pitchFamily="34" charset="0"/>
                <a:cs typeface="Microsoft Sans Serif"/>
              </a:rPr>
              <a:t>En la imagen de arriba se muestra que 12 propulsores han transportado la masa máxima de carga útil de 15600 kg.</a:t>
            </a:r>
            <a:endParaRPr lang="en-US" sz="2200" dirty="0">
              <a:latin typeface="Abadi" panose="020B0604020104020204" pitchFamily="34" charset="0"/>
              <a:cs typeface="Microsoft Sans Serif"/>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681037"/>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14800" dirty="0">
                <a:solidFill>
                  <a:srgbClr val="0B49CB"/>
                </a:solidFill>
                <a:latin typeface="Abadi"/>
              </a:rPr>
              <a:t>Los propulsores que transportaron una carga útil máxima (Payload)</a:t>
            </a:r>
          </a:p>
          <a:p>
            <a:endParaRPr lang="en-US" dirty="0">
              <a:solidFill>
                <a:srgbClr val="0B49CB"/>
              </a:solidFill>
              <a:latin typeface="Abadi"/>
            </a:endParaRPr>
          </a:p>
        </p:txBody>
      </p:sp>
      <p:pic>
        <p:nvPicPr>
          <p:cNvPr id="6" name="Imagen 5">
            <a:extLst>
              <a:ext uri="{FF2B5EF4-FFF2-40B4-BE49-F238E27FC236}">
                <a16:creationId xmlns:a16="http://schemas.microsoft.com/office/drawing/2014/main" id="{5D52E242-639C-B640-4812-4608CBDE8E92}"/>
              </a:ext>
            </a:extLst>
          </p:cNvPr>
          <p:cNvPicPr>
            <a:picLocks noChangeAspect="1"/>
          </p:cNvPicPr>
          <p:nvPr/>
        </p:nvPicPr>
        <p:blipFill>
          <a:blip r:embed="rId3"/>
          <a:stretch>
            <a:fillRect/>
          </a:stretch>
        </p:blipFill>
        <p:spPr>
          <a:xfrm>
            <a:off x="2743200" y="1678056"/>
            <a:ext cx="6970872" cy="35361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5012" y="4806332"/>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La imagen presenta </a:t>
            </a:r>
            <a:r>
              <a:rPr lang="es-ES" sz="2200" dirty="0">
                <a:solidFill>
                  <a:schemeClr val="accent3">
                    <a:lumMod val="25000"/>
                  </a:schemeClr>
                </a:solidFill>
                <a:latin typeface="Abadi"/>
              </a:rPr>
              <a:t>2 versiones del Falcon 9 que tuvieron un récord de lanzamiento en el año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Récords de lanzamiento 2015</a:t>
            </a:r>
          </a:p>
        </p:txBody>
      </p:sp>
      <p:pic>
        <p:nvPicPr>
          <p:cNvPr id="9" name="Imagen 8">
            <a:extLst>
              <a:ext uri="{FF2B5EF4-FFF2-40B4-BE49-F238E27FC236}">
                <a16:creationId xmlns:a16="http://schemas.microsoft.com/office/drawing/2014/main" id="{59FD5A9C-4BA6-7DA4-97EE-AB4652ABB63A}"/>
              </a:ext>
            </a:extLst>
          </p:cNvPr>
          <p:cNvPicPr>
            <a:picLocks noChangeAspect="1"/>
          </p:cNvPicPr>
          <p:nvPr/>
        </p:nvPicPr>
        <p:blipFill>
          <a:blip r:embed="rId3"/>
          <a:stretch>
            <a:fillRect/>
          </a:stretch>
        </p:blipFill>
        <p:spPr>
          <a:xfrm>
            <a:off x="1676399" y="2604709"/>
            <a:ext cx="9503701" cy="17416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3588904"/>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La imagen nos indica que entre el 04-06-2010 y 20-03-2017 se han producido un total de 5 fallos en cohetes no tripulados y 3 exitos en cohetes Plataforma de tierra .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700" dirty="0">
                <a:solidFill>
                  <a:srgbClr val="0B49CB"/>
                </a:solidFill>
                <a:latin typeface="Abadi"/>
              </a:rPr>
              <a:t>Resultados de aterrizaje de clasificación entre 2010-06-04 y 2017-03-20</a:t>
            </a:r>
            <a:endParaRPr lang="en-US" sz="3700" dirty="0">
              <a:solidFill>
                <a:srgbClr val="0B49CB"/>
              </a:solidFill>
              <a:latin typeface="Abadi"/>
            </a:endParaRPr>
          </a:p>
        </p:txBody>
      </p:sp>
      <p:pic>
        <p:nvPicPr>
          <p:cNvPr id="7" name="Imagen 6">
            <a:extLst>
              <a:ext uri="{FF2B5EF4-FFF2-40B4-BE49-F238E27FC236}">
                <a16:creationId xmlns:a16="http://schemas.microsoft.com/office/drawing/2014/main" id="{DF5C237F-2EC9-9A8E-8FA8-D901B74E8593}"/>
              </a:ext>
            </a:extLst>
          </p:cNvPr>
          <p:cNvPicPr>
            <a:picLocks noChangeAspect="1"/>
          </p:cNvPicPr>
          <p:nvPr/>
        </p:nvPicPr>
        <p:blipFill>
          <a:blip r:embed="rId3"/>
          <a:stretch>
            <a:fillRect/>
          </a:stretch>
        </p:blipFill>
        <p:spPr>
          <a:xfrm>
            <a:off x="1086795" y="1603170"/>
            <a:ext cx="10018409" cy="27222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6750566" cy="461665"/>
          </a:xfrm>
          <a:prstGeom prst="rect">
            <a:avLst/>
          </a:prstGeom>
          <a:solidFill>
            <a:srgbClr val="0948CB"/>
          </a:solidFill>
        </p:spPr>
        <p:txBody>
          <a:bodyPr wrap="none" rtlCol="0">
            <a:spAutoFit/>
          </a:bodyPr>
          <a:lstStyle/>
          <a:p>
            <a:r>
              <a:rPr lang="es-ES" sz="2400" b="0" i="0" dirty="0">
                <a:solidFill>
                  <a:schemeClr val="bg1"/>
                </a:solidFill>
                <a:effectLst/>
                <a:latin typeface="Abadi" panose="020B0604020104020204" pitchFamily="34" charset="0"/>
              </a:rPr>
              <a:t>Análisis de proximidades de sitios de lanzamiento</a:t>
            </a:r>
            <a:endParaRPr lang="en-US"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35029" y="2360015"/>
            <a:ext cx="9185563"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r>
              <a:rPr lang="en-US" sz="2400" dirty="0">
                <a:solidFill>
                  <a:schemeClr val="accent3">
                    <a:lumMod val="25000"/>
                  </a:schemeClr>
                </a:solidFill>
                <a:latin typeface="Abadi"/>
              </a:rPr>
              <a:t>En la imagen aparecen indicados, mediante tres marcadores “Circle”, las ubicaciones de los lugares donde tienen lugar los lanzamientos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pc="-130" dirty="0">
                <a:latin typeface="Abadi" panose="020B0604020104020204" pitchFamily="34" charset="0"/>
              </a:rPr>
              <a:t>Ubicaciones de los sitios de lanzamiento</a:t>
            </a:r>
            <a:endParaRPr lang="en-US" dirty="0">
              <a:solidFill>
                <a:srgbClr val="0B49CB"/>
              </a:solidFill>
              <a:latin typeface="Abadi" panose="020B0604020104020204" pitchFamily="34" charset="0"/>
            </a:endParaRPr>
          </a:p>
        </p:txBody>
      </p:sp>
      <p:pic>
        <p:nvPicPr>
          <p:cNvPr id="12" name="Imagen 11">
            <a:extLst>
              <a:ext uri="{FF2B5EF4-FFF2-40B4-BE49-F238E27FC236}">
                <a16:creationId xmlns:a16="http://schemas.microsoft.com/office/drawing/2014/main" id="{E14FD164-025C-F947-90E1-D7788D75515C}"/>
              </a:ext>
            </a:extLst>
          </p:cNvPr>
          <p:cNvPicPr>
            <a:picLocks noChangeAspect="1"/>
          </p:cNvPicPr>
          <p:nvPr/>
        </p:nvPicPr>
        <p:blipFill>
          <a:blip r:embed="rId3"/>
          <a:stretch>
            <a:fillRect/>
          </a:stretch>
        </p:blipFill>
        <p:spPr>
          <a:xfrm>
            <a:off x="2488535" y="1734825"/>
            <a:ext cx="7078550" cy="3654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FF68A1FB-47BB-F0EA-CBC8-EE9DEFDE01FB}"/>
              </a:ext>
            </a:extLst>
          </p:cNvPr>
          <p:cNvPicPr>
            <a:picLocks noChangeAspect="1"/>
          </p:cNvPicPr>
          <p:nvPr/>
        </p:nvPicPr>
        <p:blipFill>
          <a:blip r:embed="rId4"/>
          <a:stretch>
            <a:fillRect/>
          </a:stretch>
        </p:blipFill>
        <p:spPr>
          <a:xfrm>
            <a:off x="330458" y="2173391"/>
            <a:ext cx="1781424" cy="2181529"/>
          </a:xfrm>
          <a:prstGeom prst="rect">
            <a:avLst/>
          </a:prstGeom>
        </p:spPr>
      </p:pic>
      <p:pic>
        <p:nvPicPr>
          <p:cNvPr id="10" name="Imagen 9">
            <a:extLst>
              <a:ext uri="{FF2B5EF4-FFF2-40B4-BE49-F238E27FC236}">
                <a16:creationId xmlns:a16="http://schemas.microsoft.com/office/drawing/2014/main" id="{AA1DEC9F-AB6D-7049-A232-96147A0F442E}"/>
              </a:ext>
            </a:extLst>
          </p:cNvPr>
          <p:cNvPicPr>
            <a:picLocks noChangeAspect="1"/>
          </p:cNvPicPr>
          <p:nvPr/>
        </p:nvPicPr>
        <p:blipFill>
          <a:blip r:embed="rId5"/>
          <a:stretch>
            <a:fillRect/>
          </a:stretch>
        </p:blipFill>
        <p:spPr>
          <a:xfrm>
            <a:off x="9848938" y="3818330"/>
            <a:ext cx="2119482" cy="15710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80683" y="1849607"/>
            <a:ext cx="4219065" cy="4015599"/>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El mapa de la imagen superior nos indica el número de lanzamientos de cada uno de los sitios donde sean producido. Mientras que en las dos imagenes inferiores nos indica, mediante iconos de color </a:t>
            </a:r>
            <a:r>
              <a:rPr lang="en-US" sz="2200" dirty="0">
                <a:solidFill>
                  <a:srgbClr val="00B050"/>
                </a:solidFill>
                <a:latin typeface="Abadi"/>
              </a:rPr>
              <a:t>verde</a:t>
            </a:r>
            <a:r>
              <a:rPr lang="en-US" sz="2200" dirty="0">
                <a:solidFill>
                  <a:schemeClr val="accent3">
                    <a:lumMod val="25000"/>
                  </a:schemeClr>
                </a:solidFill>
                <a:latin typeface="Abadi"/>
              </a:rPr>
              <a:t>,  los lanzamientos que sean realizado con éxito, y </a:t>
            </a:r>
            <a:r>
              <a:rPr lang="en-US" sz="2200" dirty="0">
                <a:solidFill>
                  <a:srgbClr val="FF0000"/>
                </a:solidFill>
                <a:latin typeface="Abadi"/>
              </a:rPr>
              <a:t>rojos</a:t>
            </a:r>
            <a:r>
              <a:rPr lang="en-US" sz="2200" dirty="0">
                <a:solidFill>
                  <a:schemeClr val="accent3">
                    <a:lumMod val="25000"/>
                  </a:schemeClr>
                </a:solidFill>
                <a:latin typeface="Abadi"/>
              </a:rPr>
              <a:t>, los fallidos.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b="0" i="0" dirty="0">
                <a:solidFill>
                  <a:srgbClr val="0B49CB"/>
                </a:solidFill>
                <a:effectLst/>
                <a:latin typeface="Abadi" panose="020B0604020104020204" pitchFamily="34" charset="0"/>
              </a:rPr>
              <a:t>Ubicación de los lanzamientos existosos/fallidos </a:t>
            </a:r>
            <a:endParaRPr lang="en-US" dirty="0">
              <a:solidFill>
                <a:srgbClr val="0B49CB"/>
              </a:solidFill>
              <a:latin typeface="Abadi" panose="020B0604020104020204" pitchFamily="34" charset="0"/>
            </a:endParaRPr>
          </a:p>
        </p:txBody>
      </p:sp>
      <p:pic>
        <p:nvPicPr>
          <p:cNvPr id="4" name="Imagen 3">
            <a:extLst>
              <a:ext uri="{FF2B5EF4-FFF2-40B4-BE49-F238E27FC236}">
                <a16:creationId xmlns:a16="http://schemas.microsoft.com/office/drawing/2014/main" id="{932BC5A4-37F0-5A24-44A1-CE830DD23464}"/>
              </a:ext>
            </a:extLst>
          </p:cNvPr>
          <p:cNvPicPr>
            <a:picLocks noChangeAspect="1"/>
          </p:cNvPicPr>
          <p:nvPr/>
        </p:nvPicPr>
        <p:blipFill>
          <a:blip r:embed="rId3"/>
          <a:stretch>
            <a:fillRect/>
          </a:stretch>
        </p:blipFill>
        <p:spPr>
          <a:xfrm>
            <a:off x="461972" y="1441268"/>
            <a:ext cx="6301831" cy="2676612"/>
          </a:xfrm>
          <a:prstGeom prst="rect">
            <a:avLst/>
          </a:prstGeom>
        </p:spPr>
      </p:pic>
      <p:pic>
        <p:nvPicPr>
          <p:cNvPr id="6" name="Imagen 5">
            <a:extLst>
              <a:ext uri="{FF2B5EF4-FFF2-40B4-BE49-F238E27FC236}">
                <a16:creationId xmlns:a16="http://schemas.microsoft.com/office/drawing/2014/main" id="{91D89737-6782-EF56-855B-12A12FEC9B4A}"/>
              </a:ext>
            </a:extLst>
          </p:cNvPr>
          <p:cNvPicPr>
            <a:picLocks noChangeAspect="1"/>
          </p:cNvPicPr>
          <p:nvPr/>
        </p:nvPicPr>
        <p:blipFill>
          <a:blip r:embed="rId4"/>
          <a:stretch>
            <a:fillRect/>
          </a:stretch>
        </p:blipFill>
        <p:spPr>
          <a:xfrm>
            <a:off x="3612888" y="4386462"/>
            <a:ext cx="3081194" cy="1764956"/>
          </a:xfrm>
          <a:prstGeom prst="rect">
            <a:avLst/>
          </a:prstGeom>
        </p:spPr>
      </p:pic>
      <p:pic>
        <p:nvPicPr>
          <p:cNvPr id="12" name="Imagen 11">
            <a:extLst>
              <a:ext uri="{FF2B5EF4-FFF2-40B4-BE49-F238E27FC236}">
                <a16:creationId xmlns:a16="http://schemas.microsoft.com/office/drawing/2014/main" id="{053AF06D-D1EE-6BD6-E978-9C40B5449744}"/>
              </a:ext>
            </a:extLst>
          </p:cNvPr>
          <p:cNvPicPr>
            <a:picLocks noChangeAspect="1"/>
          </p:cNvPicPr>
          <p:nvPr/>
        </p:nvPicPr>
        <p:blipFill>
          <a:blip r:embed="rId5"/>
          <a:stretch>
            <a:fillRect/>
          </a:stretch>
        </p:blipFill>
        <p:spPr>
          <a:xfrm>
            <a:off x="392251" y="4206190"/>
            <a:ext cx="2610214" cy="20291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5013" y="2153335"/>
            <a:ext cx="9846530"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r>
              <a:rPr lang="en-US" sz="2200" dirty="0">
                <a:solidFill>
                  <a:schemeClr val="accent3">
                    <a:lumMod val="25000"/>
                  </a:schemeClr>
                </a:solidFill>
                <a:latin typeface="Abadi"/>
              </a:rPr>
              <a:t>Las dos imágenes nos muestran la distancia entre un sitio de lanzamiento y sus proximidades. Así podemos ver, en la imagen de la izquierda , el sitio de lanzamiento </a:t>
            </a:r>
            <a:r>
              <a:rPr lang="en-US" sz="2200" b="1" spc="-10" dirty="0">
                <a:latin typeface="Abadi" panose="020B0604020104020204" pitchFamily="34" charset="0"/>
                <a:cs typeface="Calibri"/>
              </a:rPr>
              <a:t>VAFB</a:t>
            </a:r>
            <a:r>
              <a:rPr lang="en-US" sz="2200" b="1" spc="-60" dirty="0">
                <a:latin typeface="Abadi" panose="020B0604020104020204" pitchFamily="34" charset="0"/>
                <a:cs typeface="Calibri"/>
              </a:rPr>
              <a:t> </a:t>
            </a:r>
            <a:r>
              <a:rPr lang="en-US" sz="2200" b="1" spc="-20" dirty="0">
                <a:latin typeface="Abadi" panose="020B0604020104020204" pitchFamily="34" charset="0"/>
                <a:cs typeface="Calibri"/>
              </a:rPr>
              <a:t>SLC-</a:t>
            </a:r>
            <a:r>
              <a:rPr lang="en-US" sz="2200" b="1" spc="-25" dirty="0">
                <a:latin typeface="Abadi" panose="020B0604020104020204" pitchFamily="34" charset="0"/>
                <a:cs typeface="Calibri"/>
              </a:rPr>
              <a:t>4E </a:t>
            </a:r>
            <a:r>
              <a:rPr lang="en-US" sz="2200" dirty="0">
                <a:solidFill>
                  <a:schemeClr val="accent3">
                    <a:lumMod val="25000"/>
                  </a:schemeClr>
                </a:solidFill>
                <a:latin typeface="Abadi"/>
              </a:rPr>
              <a:t> está a 12,62 kilomentros de la ciudad de Lompoc, y a 8,85 kilomentros de la </a:t>
            </a:r>
            <a:r>
              <a:rPr lang="es-ES" sz="2200" i="0" dirty="0">
                <a:effectLst/>
                <a:latin typeface="Abadi" panose="020B0604020104020204" pitchFamily="34" charset="0"/>
              </a:rPr>
              <a:t>Vandenberg Space Force Base.</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700" b="0" i="0" dirty="0">
                <a:solidFill>
                  <a:srgbClr val="0948CB"/>
                </a:solidFill>
                <a:effectLst/>
                <a:latin typeface="Abadi" panose="020B0604020104020204" pitchFamily="34" charset="0"/>
              </a:rPr>
              <a:t>Distancias entre un sitio de lanzamiento y sus proximidades</a:t>
            </a:r>
            <a:endParaRPr lang="en-US" sz="3700" dirty="0">
              <a:solidFill>
                <a:srgbClr val="0948CB"/>
              </a:solidFill>
              <a:latin typeface="Abadi" panose="020B0604020104020204" pitchFamily="34" charset="0"/>
            </a:endParaRPr>
          </a:p>
        </p:txBody>
      </p:sp>
      <p:pic>
        <p:nvPicPr>
          <p:cNvPr id="6" name="Imagen 5">
            <a:extLst>
              <a:ext uri="{FF2B5EF4-FFF2-40B4-BE49-F238E27FC236}">
                <a16:creationId xmlns:a16="http://schemas.microsoft.com/office/drawing/2014/main" id="{30E3E81C-F800-031F-5B6C-1CAA6C74F703}"/>
              </a:ext>
            </a:extLst>
          </p:cNvPr>
          <p:cNvPicPr>
            <a:picLocks noChangeAspect="1"/>
          </p:cNvPicPr>
          <p:nvPr/>
        </p:nvPicPr>
        <p:blipFill>
          <a:blip r:embed="rId4"/>
          <a:stretch>
            <a:fillRect/>
          </a:stretch>
        </p:blipFill>
        <p:spPr>
          <a:xfrm>
            <a:off x="1067287" y="1670628"/>
            <a:ext cx="4001636" cy="2640120"/>
          </a:xfrm>
          <a:prstGeom prst="rect">
            <a:avLst/>
          </a:prstGeom>
        </p:spPr>
      </p:pic>
      <p:pic>
        <p:nvPicPr>
          <p:cNvPr id="9" name="Imagen 8">
            <a:extLst>
              <a:ext uri="{FF2B5EF4-FFF2-40B4-BE49-F238E27FC236}">
                <a16:creationId xmlns:a16="http://schemas.microsoft.com/office/drawing/2014/main" id="{9F87D2A6-7014-9F13-288C-E4591F27B3BE}"/>
              </a:ext>
            </a:extLst>
          </p:cNvPr>
          <p:cNvPicPr>
            <a:picLocks noChangeAspect="1"/>
          </p:cNvPicPr>
          <p:nvPr/>
        </p:nvPicPr>
        <p:blipFill>
          <a:blip r:embed="rId5"/>
          <a:stretch>
            <a:fillRect/>
          </a:stretch>
        </p:blipFill>
        <p:spPr>
          <a:xfrm>
            <a:off x="6606550" y="1637332"/>
            <a:ext cx="4001636" cy="26734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5676554" cy="461665"/>
          </a:xfrm>
          <a:prstGeom prst="rect">
            <a:avLst/>
          </a:prstGeom>
          <a:solidFill>
            <a:srgbClr val="0948CB"/>
          </a:solidFill>
        </p:spPr>
        <p:txBody>
          <a:bodyPr wrap="none" rtlCol="0">
            <a:spAutoFit/>
          </a:bodyPr>
          <a:lstStyle/>
          <a:p>
            <a:r>
              <a:rPr lang="es-ES" sz="2400" dirty="0">
                <a:solidFill>
                  <a:schemeClr val="bg1"/>
                </a:solidFill>
                <a:latin typeface="Abadi" panose="020B0604020104020204" pitchFamily="34" charset="0"/>
              </a:rPr>
              <a:t>Crear un panel de control con Plotly Dash</a:t>
            </a:r>
            <a:endParaRPr lang="en-US"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4609" y="3720298"/>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Este gráfico circular nos muestra el porcentaje de lanzamientos por cada uno de los sitios donde sean efectuado, siendo “KSC LC-39A” el lugar donde se produjo un 41,7% de los lanzamientos.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Porcentaje de todos los sitios de lanzamiento</a:t>
            </a:r>
            <a:endParaRPr lang="en-US" dirty="0">
              <a:solidFill>
                <a:srgbClr val="0B49CB"/>
              </a:solidFill>
              <a:latin typeface="Abadi"/>
            </a:endParaRPr>
          </a:p>
        </p:txBody>
      </p:sp>
      <p:pic>
        <p:nvPicPr>
          <p:cNvPr id="4" name="Imagen 3">
            <a:extLst>
              <a:ext uri="{FF2B5EF4-FFF2-40B4-BE49-F238E27FC236}">
                <a16:creationId xmlns:a16="http://schemas.microsoft.com/office/drawing/2014/main" id="{4E58A298-6C5F-269D-2473-C505C789A93A}"/>
              </a:ext>
            </a:extLst>
          </p:cNvPr>
          <p:cNvPicPr>
            <a:picLocks noChangeAspect="1"/>
          </p:cNvPicPr>
          <p:nvPr/>
        </p:nvPicPr>
        <p:blipFill>
          <a:blip r:embed="rId3"/>
          <a:stretch>
            <a:fillRect/>
          </a:stretch>
        </p:blipFill>
        <p:spPr>
          <a:xfrm>
            <a:off x="1284609" y="1474024"/>
            <a:ext cx="9353797" cy="29071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4614327"/>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Este gráfico circular nos muestra el porcentaje de resultado de los lanzamientos en KSC LC-39. En este caso, vemos que el porcentaje de exito ha sido de un 76,90 %</a:t>
            </a:r>
            <a:endParaRPr lang="en-US"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Porcentaje de resultado exitoso/fallido en KSC LC-39A</a:t>
            </a:r>
          </a:p>
        </p:txBody>
      </p:sp>
      <p:pic>
        <p:nvPicPr>
          <p:cNvPr id="4" name="Imagen 3">
            <a:extLst>
              <a:ext uri="{FF2B5EF4-FFF2-40B4-BE49-F238E27FC236}">
                <a16:creationId xmlns:a16="http://schemas.microsoft.com/office/drawing/2014/main" id="{22F5141D-CAD4-DFB2-2478-2AC23A4C92B0}"/>
              </a:ext>
            </a:extLst>
          </p:cNvPr>
          <p:cNvPicPr>
            <a:picLocks noChangeAspect="1"/>
          </p:cNvPicPr>
          <p:nvPr/>
        </p:nvPicPr>
        <p:blipFill>
          <a:blip r:embed="rId3"/>
          <a:stretch>
            <a:fillRect/>
          </a:stretch>
        </p:blipFill>
        <p:spPr>
          <a:xfrm>
            <a:off x="1570606" y="1791836"/>
            <a:ext cx="8914410" cy="28224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28A0290-D1D9-9039-BBD3-AA8F899EAB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115F02-CC93-1BB9-E451-CD6B61FF9B8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91B52A1B-A9F9-2D0A-6C3D-0E954F31CB44}"/>
              </a:ext>
            </a:extLst>
          </p:cNvPr>
          <p:cNvSpPr txBox="1">
            <a:spLocks/>
          </p:cNvSpPr>
          <p:nvPr/>
        </p:nvSpPr>
        <p:spPr>
          <a:xfrm>
            <a:off x="1264508" y="2068295"/>
            <a:ext cx="9332784" cy="435891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Para analizar las distintas variables que hace que la empresa Space X pueda ofrecer servicios aeroespaciales a precios bajos con respecto a otras empresas del mismo sector hemos utilizado algunas fuentes de datos que ofrece información sobre el funcionamiento del cohete Falcon 9. </a:t>
            </a:r>
          </a:p>
          <a:p>
            <a:pPr marL="0" indent="0" algn="just">
              <a:lnSpc>
                <a:spcPct val="100000"/>
              </a:lnSpc>
              <a:spcBef>
                <a:spcPts val="1400"/>
              </a:spcBef>
              <a:buNone/>
            </a:pPr>
            <a:r>
              <a:rPr lang="es-ES" sz="2200" dirty="0">
                <a:solidFill>
                  <a:schemeClr val="accent3">
                    <a:lumMod val="25000"/>
                  </a:schemeClr>
                </a:solidFill>
                <a:latin typeface="Abadi" panose="020B0604020104020204" pitchFamily="34" charset="0"/>
              </a:rPr>
              <a:t>A estas fuentes de datos le hemos aplicado una serie de metodologías, cuyos detalles expondremos en las distintas secciones que componen esta presentación y que nos ha llevado a una serie de conclusiones para determinar, en nuestro caso, que factores de nuestros cohetes puede ayudarnos a poder competir en precio con la empresa de Allon Musk.     </a:t>
            </a:r>
          </a:p>
        </p:txBody>
      </p:sp>
      <p:sp>
        <p:nvSpPr>
          <p:cNvPr id="19" name="Title 1">
            <a:extLst>
              <a:ext uri="{FF2B5EF4-FFF2-40B4-BE49-F238E27FC236}">
                <a16:creationId xmlns:a16="http://schemas.microsoft.com/office/drawing/2014/main" id="{777B78AB-FD70-B341-D3B1-A6C6B1969D4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Resumen ejecutivo</a:t>
            </a:r>
            <a:endParaRPr lang="en-US" dirty="0">
              <a:solidFill>
                <a:srgbClr val="0B49CB"/>
              </a:solidFill>
            </a:endParaRPr>
          </a:p>
        </p:txBody>
      </p:sp>
    </p:spTree>
    <p:extLst>
      <p:ext uri="{BB962C8B-B14F-4D97-AF65-F5344CB8AC3E}">
        <p14:creationId xmlns:p14="http://schemas.microsoft.com/office/powerpoint/2010/main" val="677806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72419"/>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s-ES" sz="2200" dirty="0">
                <a:latin typeface="Abadi" panose="020B0604020104020204" pitchFamily="34" charset="0"/>
                <a:cs typeface="Calibri"/>
              </a:rPr>
              <a:t>Este diagrama de dispersión nos muestra que, en el caso de un rango de carga útil entre 2000 kg y 7000 kg, la versión del Falcon 9 que más taxa de éxito han tenido ha sido </a:t>
            </a:r>
            <a:r>
              <a:rPr lang="en-US" sz="2200" dirty="0">
                <a:solidFill>
                  <a:schemeClr val="accent3">
                    <a:lumMod val="25000"/>
                  </a:schemeClr>
                </a:solidFill>
                <a:latin typeface="Abadi" panose="020B0604020104020204" pitchFamily="34" charset="0"/>
              </a:rPr>
              <a:t>FT.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sz="3400" b="0" i="0" dirty="0">
                <a:solidFill>
                  <a:srgbClr val="0B49CB"/>
                </a:solidFill>
                <a:effectLst/>
                <a:latin typeface="Abadi" panose="020B0604020104020204" pitchFamily="34" charset="0"/>
              </a:rPr>
              <a:t>Recuento de éxitos con una  masa de carga útil entre 2000 y 7000 kg para todos los sitios de lanzamientos</a:t>
            </a:r>
            <a:endParaRPr lang="en-US" sz="3400" dirty="0">
              <a:solidFill>
                <a:srgbClr val="0B49CB"/>
              </a:solidFill>
              <a:latin typeface="Abadi" panose="020B0604020104020204" pitchFamily="34" charset="0"/>
            </a:endParaRPr>
          </a:p>
        </p:txBody>
      </p:sp>
      <p:pic>
        <p:nvPicPr>
          <p:cNvPr id="8" name="Imagen 7" descr="Captura de pantalla de computadora&#10;&#10;Descripción generada automáticamente">
            <a:extLst>
              <a:ext uri="{FF2B5EF4-FFF2-40B4-BE49-F238E27FC236}">
                <a16:creationId xmlns:a16="http://schemas.microsoft.com/office/drawing/2014/main" id="{6C7281EB-5801-4F88-6376-925B0AE4B7A1}"/>
              </a:ext>
            </a:extLst>
          </p:cNvPr>
          <p:cNvPicPr>
            <a:picLocks noChangeAspect="1"/>
          </p:cNvPicPr>
          <p:nvPr/>
        </p:nvPicPr>
        <p:blipFill>
          <a:blip r:embed="rId3"/>
          <a:stretch>
            <a:fillRect/>
          </a:stretch>
        </p:blipFill>
        <p:spPr>
          <a:xfrm>
            <a:off x="2280061" y="1730182"/>
            <a:ext cx="8233071" cy="33976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4541628" cy="461665"/>
          </a:xfrm>
          <a:prstGeom prst="rect">
            <a:avLst/>
          </a:prstGeom>
          <a:solidFill>
            <a:srgbClr val="0948CB"/>
          </a:solidFill>
        </p:spPr>
        <p:txBody>
          <a:bodyPr wrap="none" rtlCol="0">
            <a:spAutoFit/>
          </a:bodyPr>
          <a:lstStyle/>
          <a:p>
            <a:r>
              <a:rPr lang="en-US" sz="2400" dirty="0">
                <a:solidFill>
                  <a:schemeClr val="bg1"/>
                </a:solidFill>
                <a:latin typeface="Abadi" panose="020B0604020104020204" pitchFamily="34" charset="0"/>
              </a:rPr>
              <a:t>Análisis Predictivo (Clasificación)</a:t>
            </a:r>
            <a:r>
              <a:rPr lang="en-US" dirty="0">
                <a:solidFill>
                  <a:schemeClr val="bg1"/>
                </a:solidFill>
              </a:rPr>
              <a:t>  </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908827" y="4918097"/>
            <a:ext cx="8374345" cy="3811588"/>
          </a:xfrm>
          <a:prstGeom prst="rect">
            <a:avLst/>
          </a:prstGeom>
        </p:spPr>
        <p:txBody>
          <a:bodyPr vert="horz" lIns="91440" tIns="45720" rIns="91440" bIns="45720" rtlCol="0" anchor="t">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12700" marR="5080" indent="0" algn="just">
              <a:lnSpc>
                <a:spcPct val="100000"/>
              </a:lnSpc>
              <a:spcBef>
                <a:spcPts val="100"/>
              </a:spcBef>
              <a:buNone/>
              <a:tabLst>
                <a:tab pos="241300" algn="l"/>
              </a:tabLst>
            </a:pPr>
            <a:r>
              <a:rPr lang="es-ES" sz="2200" spc="-10" dirty="0">
                <a:solidFill>
                  <a:srgbClr val="292929"/>
                </a:solidFill>
                <a:latin typeface="Abadi" panose="020B0604020104020204" pitchFamily="34" charset="0"/>
                <a:cs typeface="Microsoft Sans Serif"/>
              </a:rPr>
              <a:t>En la gráfica se puede ver que todos los métodos tienen una puntuación de precisión idéntica de 0,83333, por lo que decidimos usar la regresión logística para la clasificación</a:t>
            </a:r>
            <a:r>
              <a:rPr lang="es-ES" sz="1800" spc="-10" dirty="0">
                <a:solidFill>
                  <a:srgbClr val="292929"/>
                </a:solidFill>
                <a:latin typeface="Microsoft Sans Serif"/>
                <a:cs typeface="Microsoft Sans Serif"/>
              </a:rPr>
              <a:t>.</a:t>
            </a:r>
            <a:endParaRPr lang="en-US" sz="1800" dirty="0">
              <a:latin typeface="Microsoft Sans Serif"/>
              <a:cs typeface="Microsoft Sans Serif"/>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n 6">
            <a:extLst>
              <a:ext uri="{FF2B5EF4-FFF2-40B4-BE49-F238E27FC236}">
                <a16:creationId xmlns:a16="http://schemas.microsoft.com/office/drawing/2014/main" id="{A9A85F30-9A3D-61BB-BD9C-D1CA25CF4893}"/>
              </a:ext>
            </a:extLst>
          </p:cNvPr>
          <p:cNvPicPr>
            <a:picLocks noChangeAspect="1"/>
          </p:cNvPicPr>
          <p:nvPr/>
        </p:nvPicPr>
        <p:blipFill>
          <a:blip r:embed="rId3"/>
          <a:stretch>
            <a:fillRect/>
          </a:stretch>
        </p:blipFill>
        <p:spPr>
          <a:xfrm>
            <a:off x="949103" y="1447895"/>
            <a:ext cx="4035107" cy="3113121"/>
          </a:xfrm>
          <a:prstGeom prst="rect">
            <a:avLst/>
          </a:prstGeom>
        </p:spPr>
      </p:pic>
      <p:pic>
        <p:nvPicPr>
          <p:cNvPr id="6" name="Imagen 5" descr="Tabla&#10;&#10;Descripción generada automáticamente">
            <a:extLst>
              <a:ext uri="{FF2B5EF4-FFF2-40B4-BE49-F238E27FC236}">
                <a16:creationId xmlns:a16="http://schemas.microsoft.com/office/drawing/2014/main" id="{1F8931C0-2444-5614-81B2-04E687C347D4}"/>
              </a:ext>
            </a:extLst>
          </p:cNvPr>
          <p:cNvPicPr>
            <a:picLocks noChangeAspect="1"/>
          </p:cNvPicPr>
          <p:nvPr/>
        </p:nvPicPr>
        <p:blipFill>
          <a:blip r:embed="rId4"/>
          <a:stretch>
            <a:fillRect/>
          </a:stretch>
        </p:blipFill>
        <p:spPr>
          <a:xfrm>
            <a:off x="5934361" y="2195175"/>
            <a:ext cx="4662115" cy="18489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77A84F06-78DF-6188-7A3F-A2AACEA9864D}"/>
              </a:ext>
            </a:extLst>
          </p:cNvPr>
          <p:cNvPicPr>
            <a:picLocks noChangeAspect="1"/>
          </p:cNvPicPr>
          <p:nvPr/>
        </p:nvPicPr>
        <p:blipFill>
          <a:blip r:embed="rId3"/>
          <a:stretch>
            <a:fillRect/>
          </a:stretch>
        </p:blipFill>
        <p:spPr>
          <a:xfrm>
            <a:off x="5118892" y="1470532"/>
            <a:ext cx="6166719" cy="4956679"/>
          </a:xfrm>
          <a:prstGeom prst="rect">
            <a:avLst/>
          </a:prstGeom>
        </p:spPr>
      </p:pic>
      <p:sp>
        <p:nvSpPr>
          <p:cNvPr id="7" name="CuadroTexto 6">
            <a:extLst>
              <a:ext uri="{FF2B5EF4-FFF2-40B4-BE49-F238E27FC236}">
                <a16:creationId xmlns:a16="http://schemas.microsoft.com/office/drawing/2014/main" id="{24F49C47-4535-BC46-66D5-9ACF3581CFED}"/>
              </a:ext>
            </a:extLst>
          </p:cNvPr>
          <p:cNvSpPr txBox="1"/>
          <p:nvPr/>
        </p:nvSpPr>
        <p:spPr>
          <a:xfrm>
            <a:off x="734028" y="2656209"/>
            <a:ext cx="3054200" cy="2462213"/>
          </a:xfrm>
          <a:prstGeom prst="rect">
            <a:avLst/>
          </a:prstGeom>
          <a:noFill/>
        </p:spPr>
        <p:txBody>
          <a:bodyPr wrap="square">
            <a:spAutoFit/>
          </a:bodyPr>
          <a:lstStyle/>
          <a:p>
            <a:pPr algn="just"/>
            <a:r>
              <a:rPr lang="es-ES" sz="2200" b="0" i="0" dirty="0">
                <a:solidFill>
                  <a:srgbClr val="000000"/>
                </a:solidFill>
                <a:effectLst/>
                <a:latin typeface="Abadi" panose="020B0604020104020204" pitchFamily="34" charset="0"/>
              </a:rPr>
              <a:t>El gráfico muestra la matriz de confusión del modelo de Regresión Logística que se eligió. El modelo solo falló en predecir con precisión 3 etiquetas.</a:t>
            </a:r>
            <a:endParaRPr lang="es-ES" sz="22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41165" y="1380967"/>
            <a:ext cx="10173292" cy="4351338"/>
          </a:xfrm>
          <a:prstGeom prst="rect">
            <a:avLst/>
          </a:prstGeom>
        </p:spPr>
        <p:txBody>
          <a:bodyPr>
            <a:normAutofit fontScale="25000" lnSpcReduction="20000"/>
          </a:bodyPr>
          <a:lstStyle/>
          <a:p>
            <a:pPr marL="0" indent="0">
              <a:lnSpc>
                <a:spcPct val="100000"/>
              </a:lnSpc>
              <a:spcBef>
                <a:spcPts val="1400"/>
              </a:spcBef>
              <a:buNone/>
            </a:pPr>
            <a:r>
              <a:rPr lang="es-ES" sz="7200" kern="100" dirty="0">
                <a:effectLst/>
                <a:latin typeface="Abadi" panose="020B0604020104020204" pitchFamily="34" charset="0"/>
                <a:ea typeface="Aptos" panose="020B0004020202020204" pitchFamily="34" charset="0"/>
                <a:cs typeface="Times New Roman" panose="02020603050405020304" pitchFamily="18" charset="0"/>
              </a:rPr>
              <a:t>Conforme a las métricas que hemos utilizado durante nuestro análisis podemos extraer los siguientes datos:</a:t>
            </a:r>
          </a:p>
          <a:p>
            <a:pPr marL="342900" lvl="0" indent="-342900" algn="just">
              <a:lnSpc>
                <a:spcPct val="107000"/>
              </a:lnSpc>
              <a:buFont typeface="Symbol" panose="05050102010706020507" pitchFamily="18" charset="2"/>
              <a:buChar char=""/>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De acuerdo con los mapas que nos ha proporcionado la librería de Folium, SpaceX tiene tres sitios de lanzamiento, siendo los que  realizan mayor número de lanzamiento los sitiados en la costa de Florida:</a:t>
            </a:r>
          </a:p>
          <a:p>
            <a:pPr marL="0" lvl="0" indent="0" algn="just">
              <a:lnSpc>
                <a:spcPct val="107000"/>
              </a:lnSpc>
              <a:buNone/>
            </a:pPr>
            <a:endParaRPr lang="es-ES" sz="5600" kern="100" dirty="0">
              <a:effectLst/>
              <a:latin typeface="Abadi" panose="020B0604020104020204" pitchFamily="34" charset="0"/>
              <a:ea typeface="Aptos" panose="020B000402020202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KSC LC-39A con 13, de los que 10 fueron un éxito. </a:t>
            </a:r>
          </a:p>
          <a:p>
            <a:pPr marL="742950" lvl="1" indent="-285750">
              <a:lnSpc>
                <a:spcPct val="107000"/>
              </a:lnSpc>
              <a:spcAft>
                <a:spcPts val="800"/>
              </a:spcAft>
              <a:buFont typeface="Courier New" panose="02070309020205020404" pitchFamily="49" charset="0"/>
              <a:buChar char="o"/>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CCAFS SLC-40 con 33, de los que solo 10 fueros, también, un éxito. </a:t>
            </a:r>
          </a:p>
          <a:p>
            <a:pPr marL="342900" lvl="0" indent="-342900" algn="just">
              <a:lnSpc>
                <a:spcPct val="107000"/>
              </a:lnSpc>
              <a:spcAft>
                <a:spcPts val="800"/>
              </a:spcAft>
              <a:buFont typeface="Symbol" panose="05050102010706020507" pitchFamily="18" charset="2"/>
              <a:buChar char=""/>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Aplicando la metodología EDA y viendo algunos diagramas de dispersión, podemos decir, por una parte, que, en la relación entre la carga útil masa de carga útil y el resultado de lanzamiento, comprobamos que en CCAFS SLC -40 tuvieron más lanzamientos exitosos con una masa de carga útil de entre 2000 y 7000 kg,  y, por otra,  que existe una relación entre los distintos tipos de órbitas y la masa de carga útil en los resultados de los lanzamientos efectuados, siendo en este caso, los lanzamientos hacia la orbita GTO, ubicada a </a:t>
            </a:r>
            <a:r>
              <a:rPr lang="es-ES" sz="5600" dirty="0">
                <a:effectLst/>
                <a:latin typeface="Abadi" panose="020B0604020104020204" pitchFamily="34" charset="0"/>
                <a:ea typeface="Aptos" panose="020B0004020202020204" pitchFamily="34" charset="0"/>
                <a:cs typeface="Times New Roman" panose="02020603050405020304" pitchFamily="18" charset="0"/>
              </a:rPr>
              <a:t>35.786 kilómetros sobre el ecuador de la tierra,</a:t>
            </a:r>
            <a:r>
              <a:rPr lang="es-ES" sz="5600" kern="100" dirty="0">
                <a:effectLst/>
                <a:latin typeface="Abadi" panose="020B0604020104020204" pitchFamily="34" charset="0"/>
                <a:ea typeface="Aptos" panose="020B0004020202020204" pitchFamily="34" charset="0"/>
                <a:cs typeface="Times New Roman" panose="02020603050405020304" pitchFamily="18" charset="0"/>
              </a:rPr>
              <a:t> donde se ha registrado mayor número de resultados positivos </a:t>
            </a:r>
          </a:p>
          <a:p>
            <a:pPr marL="342900" lvl="0" indent="-342900" algn="just">
              <a:lnSpc>
                <a:spcPct val="107000"/>
              </a:lnSpc>
              <a:spcAft>
                <a:spcPts val="800"/>
              </a:spcAft>
              <a:buFont typeface="Symbol" panose="05050102010706020507" pitchFamily="18" charset="2"/>
              <a:buChar char=""/>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Conforme a la información que nos ha proporciona el gráfico de dispersión realizados con Space_dahs, dentro de las distintas versiones del Falcon 9 podemos ver que: </a:t>
            </a:r>
          </a:p>
          <a:p>
            <a:pPr marL="742950" lvl="1" indent="-285750">
              <a:lnSpc>
                <a:spcPct val="107000"/>
              </a:lnSpc>
              <a:buFont typeface="Courier New" panose="02070309020205020404" pitchFamily="49" charset="0"/>
              <a:buChar char="o"/>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Aplicando todos los rangos de masa de carga útil la versión F1 es la que más porcentaje de éxito ha tenido, mientras que la versión v1.1 es la que más fracasos ha sufrido.  </a:t>
            </a:r>
          </a:p>
          <a:p>
            <a:pPr marL="742950" lvl="1" indent="-285750">
              <a:lnSpc>
                <a:spcPct val="107000"/>
              </a:lnSpc>
              <a:spcAft>
                <a:spcPts val="800"/>
              </a:spcAft>
              <a:buFont typeface="Courier New" panose="02070309020205020404" pitchFamily="49" charset="0"/>
              <a:buChar char="o"/>
            </a:pPr>
            <a:r>
              <a:rPr lang="es-ES" sz="5600" kern="100" dirty="0">
                <a:effectLst/>
                <a:latin typeface="Abadi" panose="020B0604020104020204" pitchFamily="34" charset="0"/>
                <a:ea typeface="Aptos" panose="020B0004020202020204" pitchFamily="34" charset="0"/>
                <a:cs typeface="Times New Roman" panose="02020603050405020304" pitchFamily="18" charset="0"/>
              </a:rPr>
              <a:t>Aplicando un rango de entre 2000 y 10000 kg, la versión v1.1 sigue tenido más fracasos</a:t>
            </a:r>
          </a:p>
          <a:p>
            <a:pPr algn="just">
              <a:lnSpc>
                <a:spcPct val="100000"/>
              </a:lnSpc>
              <a:spcBef>
                <a:spcPts val="1400"/>
              </a:spcBef>
            </a:pPr>
            <a:r>
              <a:rPr lang="es-ES" sz="5600" dirty="0">
                <a:effectLst/>
                <a:latin typeface="Abadi" panose="020B0604020104020204" pitchFamily="34" charset="0"/>
                <a:ea typeface="Aptos" panose="020B0004020202020204" pitchFamily="34" charset="0"/>
                <a:cs typeface="Times New Roman" panose="02020603050405020304" pitchFamily="18" charset="0"/>
              </a:rPr>
              <a:t>Por último, en cuanto al análisis predictivo , el resultado es el mismo en los 4 tipos de clasificación que hemos realizado por los que hemos elegido el primero de ello, la regresión logistica.</a:t>
            </a:r>
            <a:endParaRPr lang="en-US" sz="5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Conclusiones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20000"/>
          </a:bodyPr>
          <a:lstStyle/>
          <a:p>
            <a:pPr>
              <a:lnSpc>
                <a:spcPct val="100000"/>
              </a:lnSpc>
              <a:spcBef>
                <a:spcPts val="1400"/>
              </a:spcBef>
            </a:pPr>
            <a:r>
              <a:rPr lang="es-ES" sz="2200" dirty="0">
                <a:solidFill>
                  <a:schemeClr val="accent3">
                    <a:lumMod val="25000"/>
                  </a:schemeClr>
                </a:solidFill>
                <a:latin typeface="Abadi" panose="020B0604020104020204" pitchFamily="34" charset="0"/>
              </a:rPr>
              <a:t>Enlaces Sección 1:</a:t>
            </a:r>
          </a:p>
          <a:p>
            <a:pPr lvl="1">
              <a:lnSpc>
                <a:spcPct val="100000"/>
              </a:lnSpc>
              <a:spcBef>
                <a:spcPts val="1400"/>
              </a:spcBef>
            </a:pPr>
            <a:r>
              <a:rPr lang="en-US" sz="1800" b="1" dirty="0">
                <a:solidFill>
                  <a:schemeClr val="accent3">
                    <a:lumMod val="25000"/>
                  </a:schemeClr>
                </a:solidFill>
                <a:latin typeface="Abadi" panose="020B0604020104020204" pitchFamily="34" charset="0"/>
              </a:rPr>
              <a:t>RECOPILACIÓN DE DATOS </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s-ES" sz="2200" b="0" i="0" dirty="0">
                <a:solidFill>
                  <a:srgbClr val="0948CB"/>
                </a:solidFill>
                <a:effectLst/>
                <a:latin typeface="Abadi" panose="020B0604020104020204" pitchFamily="34" charset="0"/>
                <a:hlinkClick r:id="rId4">
                  <a:extLst>
                    <a:ext uri="{A12FA001-AC4F-418D-AE19-62706E023703}">
                      <ahyp:hlinkClr xmlns:ahyp="http://schemas.microsoft.com/office/drawing/2018/hyperlinkcolor" val="tx"/>
                    </a:ext>
                  </a:extLst>
                </a:hlinkClick>
              </a:rPr>
              <a:t>https://view.genially.com/674effaa20856261e6a9b53e/horizontal-infographic-diagrams-diagrama-de-recopilacion-de-datos</a:t>
            </a:r>
            <a:endParaRPr lang="es-ES" sz="2200" b="0" i="0" dirty="0">
              <a:solidFill>
                <a:srgbClr val="0948CB"/>
              </a:solidFill>
              <a:effectLst/>
              <a:latin typeface="Abadi" panose="020B0604020104020204" pitchFamily="34" charset="0"/>
            </a:endParaRPr>
          </a:p>
          <a:p>
            <a:pPr lvl="1">
              <a:lnSpc>
                <a:spcPct val="100000"/>
              </a:lnSpc>
              <a:spcBef>
                <a:spcPts val="1400"/>
              </a:spcBef>
            </a:pPr>
            <a:r>
              <a:rPr lang="es-ES" sz="1800" b="1" i="0" dirty="0">
                <a:effectLst/>
                <a:latin typeface="Abadi" panose="020B0604020104020204" pitchFamily="34" charset="0"/>
              </a:rPr>
              <a:t>DATA WRANGLING : </a:t>
            </a:r>
          </a:p>
          <a:p>
            <a:pPr marL="457200" lvl="1" indent="0">
              <a:lnSpc>
                <a:spcPct val="100000"/>
              </a:lnSpc>
              <a:spcBef>
                <a:spcPts val="1400"/>
              </a:spcBef>
              <a:buNone/>
            </a:pPr>
            <a:r>
              <a:rPr lang="es-ES" sz="2200" b="0" i="0" dirty="0">
                <a:solidFill>
                  <a:srgbClr val="0563C1"/>
                </a:solidFill>
                <a:effectLst/>
                <a:latin typeface="Abadi" panose="020B0604020104020204" pitchFamily="34" charset="0"/>
                <a:hlinkClick r:id="rId5">
                  <a:extLst>
                    <a:ext uri="{A12FA001-AC4F-418D-AE19-62706E023703}">
                      <ahyp:hlinkClr xmlns:ahyp="http://schemas.microsoft.com/office/drawing/2018/hyperlinkcolor" val="tx"/>
                    </a:ext>
                  </a:extLst>
                </a:hlinkClick>
              </a:rPr>
              <a:t>https://view.genially.com/674f702112a0badcdbc60749/</a:t>
            </a:r>
            <a:r>
              <a:rPr lang="es-ES" sz="2200" b="0" i="0" dirty="0">
                <a:solidFill>
                  <a:srgbClr val="0B49CB"/>
                </a:solidFill>
                <a:effectLst/>
                <a:latin typeface="Abadi" panose="020B0604020104020204" pitchFamily="34" charset="0"/>
                <a:hlinkClick r:id="rId5">
                  <a:extLst>
                    <a:ext uri="{A12FA001-AC4F-418D-AE19-62706E023703}">
                      <ahyp:hlinkClr xmlns:ahyp="http://schemas.microsoft.com/office/drawing/2018/hyperlinkcolor" val="tx"/>
                    </a:ext>
                  </a:extLst>
                </a:hlinkClick>
              </a:rPr>
              <a:t>horizontal-infographic-diagrams-data-wrangling</a:t>
            </a:r>
            <a:endParaRPr lang="es-ES" sz="2200" b="0" i="0" dirty="0">
              <a:solidFill>
                <a:srgbClr val="0B49CB"/>
              </a:solidFill>
              <a:effectLst/>
              <a:latin typeface="Abadi" panose="020B0604020104020204" pitchFamily="34" charset="0"/>
            </a:endParaRPr>
          </a:p>
          <a:p>
            <a:pPr lvl="1">
              <a:lnSpc>
                <a:spcPct val="100000"/>
              </a:lnSpc>
              <a:spcBef>
                <a:spcPts val="1400"/>
              </a:spcBef>
            </a:pPr>
            <a:r>
              <a:rPr lang="es-ES" sz="1800" b="1" dirty="0">
                <a:latin typeface="Abadi" panose="020B0604020104020204" pitchFamily="34" charset="0"/>
              </a:rPr>
              <a:t>ANÁLISIS PREDICTIVO (CLASIFICACIÓN):</a:t>
            </a:r>
          </a:p>
          <a:p>
            <a:pPr marL="457200" lvl="1" indent="-230400">
              <a:lnSpc>
                <a:spcPct val="100000"/>
              </a:lnSpc>
              <a:spcBef>
                <a:spcPts val="1400"/>
              </a:spcBef>
              <a:buNone/>
            </a:pPr>
            <a:r>
              <a:rPr lang="es-ES" sz="1800" b="1" dirty="0">
                <a:latin typeface="Abadi" panose="020B0604020104020204" pitchFamily="34" charset="0"/>
              </a:rPr>
              <a:t>    </a:t>
            </a:r>
            <a:r>
              <a:rPr lang="es-ES" sz="2200" b="0" i="0" dirty="0">
                <a:solidFill>
                  <a:srgbClr val="0563C1"/>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https://view.genially.com/67507fb1522fcca000b7b3ce/horizontal-infographic-  </a:t>
            </a:r>
            <a:r>
              <a:rPr lang="es-ES" sz="2200" b="0" i="0" dirty="0" err="1">
                <a:solidFill>
                  <a:srgbClr val="0563C1"/>
                </a:solidFill>
                <a:effectLst/>
                <a:latin typeface="Abadi" panose="020B0604020104020204" pitchFamily="34" charset="0"/>
                <a:hlinkClick r:id="rId6">
                  <a:extLst>
                    <a:ext uri="{A12FA001-AC4F-418D-AE19-62706E023703}">
                      <ahyp:hlinkClr xmlns:ahyp="http://schemas.microsoft.com/office/drawing/2018/hyperlinkcolor" val="tx"/>
                    </a:ext>
                  </a:extLst>
                </a:hlinkClick>
              </a:rPr>
              <a:t>diagrams</a:t>
            </a:r>
            <a:r>
              <a:rPr lang="es-ES" sz="2200" b="0" i="0" dirty="0">
                <a:solidFill>
                  <a:srgbClr val="0563C1"/>
                </a:solidFill>
                <a:effectLst/>
                <a:latin typeface="Abadi" panose="020B0604020104020204" pitchFamily="34" charset="0"/>
                <a:hlinkClick r:id="rId6">
                  <a:extLst>
                    <a:ext uri="{A12FA001-AC4F-418D-AE19-62706E023703}">
                      <ahyp:hlinkClr xmlns:ahyp="http://schemas.microsoft.com/office/drawing/2018/hyperlinkcolor" val="tx"/>
                    </a:ext>
                  </a:extLst>
                </a:hlinkClick>
              </a:rPr>
              <a:t>-</a:t>
            </a:r>
            <a:r>
              <a:rPr lang="es-ES" sz="2200" b="0" i="0" dirty="0" err="1">
                <a:solidFill>
                  <a:srgbClr val="0563C1"/>
                </a:solidFill>
                <a:effectLst/>
                <a:latin typeface="Abadi" panose="020B0604020104020204" pitchFamily="34" charset="0"/>
                <a:hlinkClick r:id="rId6">
                  <a:extLst>
                    <a:ext uri="{A12FA001-AC4F-418D-AE19-62706E023703}">
                      <ahyp:hlinkClr xmlns:ahyp="http://schemas.microsoft.com/office/drawing/2018/hyperlinkcolor" val="tx"/>
                    </a:ext>
                  </a:extLst>
                </a:hlinkClick>
              </a:rPr>
              <a:t>analisis</a:t>
            </a:r>
            <a:r>
              <a:rPr lang="es-ES" sz="2200" b="0" i="0" dirty="0">
                <a:solidFill>
                  <a:srgbClr val="0948CB"/>
                </a:solidFill>
                <a:effectLst/>
                <a:latin typeface="Abadi" panose="020B0604020104020204" pitchFamily="34" charset="0"/>
                <a:hlinkClick r:id="rId6">
                  <a:extLst>
                    <a:ext uri="{A12FA001-AC4F-418D-AE19-62706E023703}">
                      <ahyp:hlinkClr xmlns:ahyp="http://schemas.microsoft.com/office/drawing/2018/hyperlinkcolor" val="tx"/>
                    </a:ext>
                  </a:extLst>
                </a:hlinkClick>
              </a:rPr>
              <a:t>-predictivo</a:t>
            </a:r>
            <a:endParaRPr lang="es-ES" sz="2200" b="0" i="0" dirty="0">
              <a:solidFill>
                <a:srgbClr val="0948CB"/>
              </a:solidFill>
              <a:effectLst/>
              <a:latin typeface="Abadi" panose="020B0604020104020204" pitchFamily="34" charset="0"/>
            </a:endParaRPr>
          </a:p>
          <a:p>
            <a:pPr marL="457200" lvl="1" indent="0">
              <a:lnSpc>
                <a:spcPct val="100000"/>
              </a:lnSpc>
              <a:spcBef>
                <a:spcPts val="1400"/>
              </a:spcBef>
              <a:buNone/>
            </a:pPr>
            <a:endParaRPr lang="es-ES" sz="2200" b="1" dirty="0">
              <a:solidFill>
                <a:srgbClr val="0B49CB"/>
              </a:solidFill>
              <a:latin typeface="Abadi" panose="020B0604020104020204" pitchFamily="34" charset="0"/>
            </a:endParaRPr>
          </a:p>
          <a:p>
            <a:pPr marL="457200" lvl="1" indent="-230400">
              <a:lnSpc>
                <a:spcPct val="100000"/>
              </a:lnSpc>
              <a:spcBef>
                <a:spcPts val="1400"/>
              </a:spcBef>
              <a:buNone/>
            </a:pPr>
            <a:r>
              <a:rPr lang="es-ES" sz="2200" b="0" i="0" dirty="0">
                <a:solidFill>
                  <a:srgbClr val="000000"/>
                </a:solidFill>
                <a:effectLst/>
                <a:latin typeface="Abadi" panose="020B0604020104020204" pitchFamily="34" charset="0"/>
              </a:rPr>
              <a:t>   </a:t>
            </a:r>
            <a:endParaRPr lang="es-ES" sz="2200" i="0" dirty="0">
              <a:solidFill>
                <a:srgbClr val="0B49CB"/>
              </a:solidFill>
              <a:effectLst/>
              <a:latin typeface="Abadi" panose="020B0604020104020204" pitchFamily="34" charset="0"/>
            </a:endParaRPr>
          </a:p>
          <a:p>
            <a:pPr marL="457200" lvl="1" indent="0">
              <a:lnSpc>
                <a:spcPct val="100000"/>
              </a:lnSpc>
              <a:spcBef>
                <a:spcPts val="1400"/>
              </a:spcBef>
              <a:buNone/>
            </a:pPr>
            <a:endParaRPr lang="es-ES" sz="2200" b="1" i="0" dirty="0">
              <a:solidFill>
                <a:srgbClr val="0B49CB"/>
              </a:solidFill>
              <a:effectLst/>
              <a:latin typeface="Abadi" panose="020B0604020104020204" pitchFamily="34" charset="0"/>
            </a:endParaRPr>
          </a:p>
          <a:p>
            <a:pPr lvl="1">
              <a:lnSpc>
                <a:spcPct val="100000"/>
              </a:lnSpc>
              <a:spcBef>
                <a:spcPts val="1400"/>
              </a:spcBef>
            </a:pPr>
            <a:endParaRPr lang="es-ES" sz="1800" b="1" i="0" dirty="0">
              <a:effectLst/>
              <a:latin typeface="Abadi" panose="020B0604020104020204" pitchFamily="34" charset="0"/>
            </a:endParaRPr>
          </a:p>
          <a:p>
            <a:pPr lvl="1">
              <a:lnSpc>
                <a:spcPct val="100000"/>
              </a:lnSpc>
              <a:spcBef>
                <a:spcPts val="1400"/>
              </a:spcBef>
            </a:pPr>
            <a:endParaRPr lang="en-US" sz="2200" dirty="0">
              <a:solidFill>
                <a:srgbClr val="0B49CB"/>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Anexo </a:t>
            </a:r>
            <a:endParaRPr lang="en-US" dirty="0">
              <a:solidFill>
                <a:srgbClr val="0B49CB"/>
              </a:solidFill>
            </a:endParaRPr>
          </a:p>
        </p:txBody>
      </p:sp>
      <p:sp>
        <p:nvSpPr>
          <p:cNvPr id="3" name="CuadroTexto 2">
            <a:extLst>
              <a:ext uri="{FF2B5EF4-FFF2-40B4-BE49-F238E27FC236}">
                <a16:creationId xmlns:a16="http://schemas.microsoft.com/office/drawing/2014/main" id="{20E535A3-4393-9CCF-E7A6-2B1B4E4FFAD6}"/>
              </a:ext>
            </a:extLst>
          </p:cNvPr>
          <p:cNvSpPr txBox="1"/>
          <p:nvPr/>
        </p:nvSpPr>
        <p:spPr>
          <a:xfrm>
            <a:off x="5474525" y="3466942"/>
            <a:ext cx="4978728" cy="646331"/>
          </a:xfrm>
          <a:prstGeom prst="rect">
            <a:avLst/>
          </a:prstGeom>
          <a:noFill/>
        </p:spPr>
        <p:txBody>
          <a:bodyPr wrap="square">
            <a:spAutoFit/>
          </a:bodyPr>
          <a:lstStyle/>
          <a:p>
            <a:endParaRPr lang="es-ES" b="0" i="0" dirty="0">
              <a:solidFill>
                <a:srgbClr val="000000"/>
              </a:solidFill>
              <a:effectLst/>
              <a:latin typeface="Schibsted Grotesk"/>
            </a:endParaRPr>
          </a:p>
          <a:p>
            <a:endParaRPr lang="es-ES" dirty="0">
              <a:solidFill>
                <a:srgbClr val="0B49CB"/>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832553" cy="461665"/>
          </a:xfrm>
          <a:prstGeom prst="rect">
            <a:avLst/>
          </a:prstGeom>
          <a:solidFill>
            <a:srgbClr val="0948CB"/>
          </a:solidFill>
        </p:spPr>
        <p:txBody>
          <a:bodyPr wrap="none" rtlCol="0">
            <a:spAutoFit/>
          </a:bodyPr>
          <a:lstStyle/>
          <a:p>
            <a:r>
              <a:rPr lang="en-US" sz="2400" dirty="0">
                <a:solidFill>
                  <a:schemeClr val="bg1"/>
                </a:solidFill>
                <a:latin typeface="Abadi" panose="020B0604020104020204" pitchFamily="34" charset="0"/>
              </a:rPr>
              <a:t>Metodología</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gn="just">
              <a:lnSpc>
                <a:spcPct val="120000"/>
              </a:lnSpc>
              <a:spcBef>
                <a:spcPts val="1400"/>
              </a:spcBef>
            </a:pPr>
            <a:r>
              <a:rPr lang="es-ES" sz="2600" dirty="0">
                <a:solidFill>
                  <a:schemeClr val="accent3">
                    <a:lumMod val="25000"/>
                  </a:schemeClr>
                </a:solidFill>
                <a:latin typeface="Abadi"/>
              </a:rPr>
              <a:t>Uso de metodología de recolección de datos</a:t>
            </a:r>
            <a:r>
              <a:rPr lang="en-US" sz="2600" dirty="0">
                <a:solidFill>
                  <a:schemeClr val="accent3">
                    <a:lumMod val="25000"/>
                  </a:schemeClr>
                </a:solidFill>
                <a:latin typeface="Abadi"/>
              </a:rPr>
              <a:t>: usando API con Web Scraping de Wikipedia</a:t>
            </a:r>
            <a:endParaRPr lang="en-US" sz="2600" dirty="0">
              <a:solidFill>
                <a:schemeClr val="bg2">
                  <a:lumMod val="50000"/>
                </a:schemeClr>
              </a:solidFill>
              <a:latin typeface="Abadi"/>
            </a:endParaRPr>
          </a:p>
          <a:p>
            <a:pPr algn="just">
              <a:lnSpc>
                <a:spcPct val="120000"/>
              </a:lnSpc>
              <a:spcBef>
                <a:spcPts val="1400"/>
              </a:spcBef>
            </a:pPr>
            <a:r>
              <a:rPr lang="es-ES" sz="2600" dirty="0">
                <a:solidFill>
                  <a:schemeClr val="accent3">
                    <a:lumMod val="25000"/>
                  </a:schemeClr>
                </a:solidFill>
                <a:latin typeface="Abadi"/>
              </a:rPr>
              <a:t>Manipulación de datos con el fin de determinar los datos faltantes ,el tipo de datos y conversión del tipo de dato de la columna </a:t>
            </a:r>
            <a:r>
              <a:rPr lang="es-ES" sz="2600" dirty="0">
                <a:solidFill>
                  <a:schemeClr val="accent3">
                    <a:lumMod val="25000"/>
                  </a:schemeClr>
                </a:solidFill>
                <a:latin typeface="Abadi" panose="020B0604020104020204" pitchFamily="34" charset="0"/>
              </a:rPr>
              <a:t>“</a:t>
            </a:r>
            <a:r>
              <a:rPr lang="es-ES" sz="2600" dirty="0">
                <a:solidFill>
                  <a:schemeClr val="tx1"/>
                </a:solidFill>
                <a:effectLst/>
                <a:latin typeface="Abadi" panose="020B0604020104020204" pitchFamily="34" charset="0"/>
                <a:ea typeface="Aptos" panose="020B0004020202020204" pitchFamily="34" charset="0"/>
                <a:cs typeface="Times New Roman" panose="02020603050405020304" pitchFamily="18" charset="0"/>
              </a:rPr>
              <a:t>Outcome”</a:t>
            </a:r>
            <a:endParaRPr lang="es-ES" sz="2600" dirty="0">
              <a:solidFill>
                <a:schemeClr val="tx1"/>
              </a:solidFill>
              <a:latin typeface="Abadi" panose="020B0604020104020204" pitchFamily="34" charset="0"/>
            </a:endParaRPr>
          </a:p>
          <a:p>
            <a:pPr algn="just">
              <a:lnSpc>
                <a:spcPct val="120000"/>
              </a:lnSpc>
              <a:spcBef>
                <a:spcPts val="1400"/>
              </a:spcBef>
            </a:pPr>
            <a:r>
              <a:rPr lang="es-ES" sz="2600" dirty="0">
                <a:solidFill>
                  <a:schemeClr val="accent3">
                    <a:lumMod val="25000"/>
                  </a:schemeClr>
                </a:solidFill>
                <a:latin typeface="Abadi"/>
              </a:rPr>
              <a:t>Análisis exploratorios de datos (EDA) mediante visualización y SQL</a:t>
            </a:r>
          </a:p>
          <a:p>
            <a:pPr algn="just">
              <a:lnSpc>
                <a:spcPct val="120000"/>
              </a:lnSpc>
              <a:spcBef>
                <a:spcPts val="1400"/>
              </a:spcBef>
            </a:pPr>
            <a:r>
              <a:rPr lang="es-ES" sz="2600" dirty="0">
                <a:solidFill>
                  <a:schemeClr val="accent3">
                    <a:lumMod val="25000"/>
                  </a:schemeClr>
                </a:solidFill>
                <a:latin typeface="Abadi"/>
              </a:rPr>
              <a:t>Análisis visuales interactivos con Folium y Plotly Dash</a:t>
            </a:r>
          </a:p>
          <a:p>
            <a:pPr algn="just">
              <a:lnSpc>
                <a:spcPct val="120000"/>
              </a:lnSpc>
              <a:spcBef>
                <a:spcPts val="1400"/>
              </a:spcBef>
            </a:pPr>
            <a:r>
              <a:rPr lang="es-ES" sz="2600" dirty="0">
                <a:solidFill>
                  <a:schemeClr val="accent3">
                    <a:lumMod val="25000"/>
                  </a:schemeClr>
                </a:solidFill>
                <a:latin typeface="Abadi"/>
              </a:rPr>
              <a:t>Análisis predictivos mediante los siguientes modelos de clasificación</a:t>
            </a:r>
            <a:r>
              <a:rPr lang="es-ES" sz="2400" dirty="0">
                <a:solidFill>
                  <a:schemeClr val="accent3">
                    <a:lumMod val="25000"/>
                  </a:schemeClr>
                </a:solidFill>
                <a:latin typeface="Abadi"/>
              </a:rPr>
              <a:t>:</a:t>
            </a:r>
          </a:p>
          <a:p>
            <a:pPr lvl="1" algn="just">
              <a:lnSpc>
                <a:spcPct val="120000"/>
              </a:lnSpc>
              <a:spcBef>
                <a:spcPts val="1400"/>
              </a:spcBef>
            </a:pPr>
            <a:r>
              <a:rPr lang="en-US" sz="2100" dirty="0">
                <a:solidFill>
                  <a:schemeClr val="accent3">
                    <a:lumMod val="25000"/>
                  </a:schemeClr>
                </a:solidFill>
                <a:latin typeface="Abadi"/>
              </a:rPr>
              <a:t>Regresión logistica</a:t>
            </a:r>
          </a:p>
          <a:p>
            <a:pPr lvl="1" algn="just">
              <a:lnSpc>
                <a:spcPct val="120000"/>
              </a:lnSpc>
              <a:spcBef>
                <a:spcPts val="1400"/>
              </a:spcBef>
            </a:pPr>
            <a:r>
              <a:rPr lang="en-US" sz="2100" dirty="0">
                <a:solidFill>
                  <a:schemeClr val="accent3">
                    <a:lumMod val="25000"/>
                  </a:schemeClr>
                </a:solidFill>
                <a:latin typeface="Abadi"/>
              </a:rPr>
              <a:t>KNN</a:t>
            </a:r>
          </a:p>
          <a:p>
            <a:pPr lvl="1" algn="just">
              <a:lnSpc>
                <a:spcPct val="120000"/>
              </a:lnSpc>
              <a:spcBef>
                <a:spcPts val="1400"/>
              </a:spcBef>
            </a:pPr>
            <a:r>
              <a:rPr lang="en-US" sz="2100" dirty="0">
                <a:solidFill>
                  <a:schemeClr val="accent3">
                    <a:lumMod val="25000"/>
                  </a:schemeClr>
                </a:solidFill>
                <a:latin typeface="Abadi"/>
              </a:rPr>
              <a:t>SVM</a:t>
            </a:r>
          </a:p>
          <a:p>
            <a:pPr lvl="1" algn="just">
              <a:lnSpc>
                <a:spcPct val="120000"/>
              </a:lnSpc>
              <a:spcBef>
                <a:spcPts val="1400"/>
              </a:spcBef>
            </a:pPr>
            <a:r>
              <a:rPr lang="en-US" sz="2100" dirty="0">
                <a:solidFill>
                  <a:schemeClr val="accent3">
                    <a:lumMod val="25000"/>
                  </a:schemeClr>
                </a:solidFill>
                <a:latin typeface="Abadi"/>
              </a:rPr>
              <a:t>Arboles de decision </a:t>
            </a:r>
          </a:p>
          <a:p>
            <a:pPr lvl="1">
              <a:lnSpc>
                <a:spcPct val="120000"/>
              </a:lnSpc>
              <a:spcBef>
                <a:spcPts val="1400"/>
              </a:spcBef>
            </a:pPr>
            <a:endParaRPr lang="en-US" sz="1800" dirty="0">
              <a:solidFill>
                <a:schemeClr val="accent3">
                  <a:lumMod val="25000"/>
                </a:schemeClr>
              </a:solidFill>
              <a:latin typeface="Abadi"/>
            </a:endParaRPr>
          </a:p>
          <a:p>
            <a:pPr lvl="1">
              <a:lnSpc>
                <a:spcPct val="120000"/>
              </a:lnSpc>
              <a:spcBef>
                <a:spcPts val="1400"/>
              </a:spcBef>
            </a:pPr>
            <a:endParaRPr lang="en-US" sz="1800" dirty="0">
              <a:solidFill>
                <a:schemeClr val="accent3">
                  <a:lumMod val="25000"/>
                </a:schemeClr>
              </a:solidFill>
              <a:latin typeface="Abadi"/>
            </a:endParaRPr>
          </a:p>
          <a:p>
            <a:pPr lvl="1">
              <a:lnSpc>
                <a:spcPct val="120000"/>
              </a:lnSpc>
              <a:spcBef>
                <a:spcPts val="1400"/>
              </a:spcBef>
            </a:pPr>
            <a:endParaRPr lang="en-US" sz="30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930"/>
              </a:spcBef>
              <a:buNone/>
            </a:pPr>
            <a:r>
              <a:rPr lang="es-ES" spc="-140" dirty="0">
                <a:solidFill>
                  <a:srgbClr val="252525"/>
                </a:solidFill>
                <a:latin typeface="Abadi" panose="020B0604020104020204" pitchFamily="34" charset="0"/>
                <a:cs typeface="Microsoft Sans Serif"/>
              </a:rPr>
              <a:t>Los conjuntos de datos </a:t>
            </a:r>
          </a:p>
          <a:p>
            <a:pPr marL="0" indent="0">
              <a:lnSpc>
                <a:spcPct val="100000"/>
              </a:lnSpc>
              <a:spcBef>
                <a:spcPts val="1930"/>
              </a:spcBef>
              <a:buNone/>
            </a:pPr>
            <a:r>
              <a:rPr lang="es-ES" spc="-140" dirty="0">
                <a:solidFill>
                  <a:srgbClr val="252525"/>
                </a:solidFill>
                <a:latin typeface="Abadi" panose="020B0604020104020204" pitchFamily="34" charset="0"/>
                <a:cs typeface="Microsoft Sans Serif"/>
              </a:rPr>
              <a:t>son recopilados a través: </a:t>
            </a:r>
          </a:p>
          <a:p>
            <a:pPr marL="0" indent="0">
              <a:lnSpc>
                <a:spcPct val="100000"/>
              </a:lnSpc>
              <a:spcBef>
                <a:spcPts val="1930"/>
              </a:spcBef>
              <a:buNone/>
            </a:pPr>
            <a:endParaRPr lang="es-ES" spc="-140" dirty="0">
              <a:solidFill>
                <a:srgbClr val="252525"/>
              </a:solidFill>
              <a:latin typeface="Abadi" panose="020B0604020104020204" pitchFamily="34" charset="0"/>
              <a:cs typeface="Microsoft Sans Serif"/>
            </a:endParaRPr>
          </a:p>
          <a:p>
            <a:pPr marL="469900" lvl="1">
              <a:lnSpc>
                <a:spcPct val="100000"/>
              </a:lnSpc>
              <a:spcBef>
                <a:spcPts val="1930"/>
              </a:spcBef>
            </a:pPr>
            <a:r>
              <a:rPr lang="en-US" sz="1800" spc="-150" dirty="0">
                <a:solidFill>
                  <a:srgbClr val="252525"/>
                </a:solidFill>
                <a:latin typeface="Abadi" panose="020B0604020104020204" pitchFamily="34" charset="0"/>
                <a:cs typeface="Microsoft Sans Serif"/>
              </a:rPr>
              <a:t>SpaceX</a:t>
            </a:r>
            <a:r>
              <a:rPr lang="en-US" sz="1800" dirty="0">
                <a:solidFill>
                  <a:srgbClr val="252525"/>
                </a:solidFill>
                <a:latin typeface="Abadi" panose="020B0604020104020204" pitchFamily="34" charset="0"/>
                <a:cs typeface="Microsoft Sans Serif"/>
              </a:rPr>
              <a:t> </a:t>
            </a:r>
            <a:r>
              <a:rPr lang="en-US" sz="1800" spc="-125" dirty="0">
                <a:solidFill>
                  <a:srgbClr val="252525"/>
                </a:solidFill>
                <a:latin typeface="Abadi" panose="020B0604020104020204" pitchFamily="34" charset="0"/>
                <a:cs typeface="Microsoft Sans Serif"/>
              </a:rPr>
              <a:t>API</a:t>
            </a:r>
            <a:r>
              <a:rPr lang="en-US" sz="1800" spc="5" dirty="0">
                <a:solidFill>
                  <a:srgbClr val="252525"/>
                </a:solidFill>
                <a:latin typeface="Abadi" panose="020B0604020104020204" pitchFamily="34" charset="0"/>
                <a:cs typeface="Microsoft Sans Serif"/>
              </a:rPr>
              <a:t> </a:t>
            </a:r>
            <a:r>
              <a:rPr lang="en-US" sz="1800" spc="-10" dirty="0">
                <a:solidFill>
                  <a:srgbClr val="252525"/>
                </a:solidFill>
                <a:latin typeface="Abadi" panose="020B0604020104020204" pitchFamily="34" charset="0"/>
                <a:cs typeface="Microsoft Sans Serif"/>
              </a:rPr>
              <a:t>request.</a:t>
            </a:r>
          </a:p>
          <a:p>
            <a:pPr marL="469900" lvl="1">
              <a:lnSpc>
                <a:spcPct val="100000"/>
              </a:lnSpc>
              <a:spcBef>
                <a:spcPts val="1930"/>
              </a:spcBef>
            </a:pPr>
            <a:r>
              <a:rPr lang="en-US" sz="1800" spc="-10" dirty="0">
                <a:solidFill>
                  <a:srgbClr val="252525"/>
                </a:solidFill>
                <a:latin typeface="Abadi" panose="020B0604020104020204" pitchFamily="34" charset="0"/>
                <a:cs typeface="Microsoft Sans Serif"/>
              </a:rPr>
              <a:t>Web Scraping</a:t>
            </a:r>
          </a:p>
          <a:p>
            <a:pPr marL="469900" lvl="1">
              <a:lnSpc>
                <a:spcPct val="100000"/>
              </a:lnSpc>
              <a:spcBef>
                <a:spcPts val="1930"/>
              </a:spcBef>
            </a:pPr>
            <a:endParaRPr lang="en-US" sz="1800" spc="-10" dirty="0">
              <a:solidFill>
                <a:srgbClr val="252525"/>
              </a:solidFill>
              <a:latin typeface="Microsoft Sans Serif"/>
              <a:cs typeface="Microsoft Sans Serif"/>
            </a:endParaRPr>
          </a:p>
          <a:p>
            <a:pPr marL="469900" lvl="1">
              <a:lnSpc>
                <a:spcPct val="100000"/>
              </a:lnSpc>
              <a:spcBef>
                <a:spcPts val="1930"/>
              </a:spcBef>
            </a:pPr>
            <a:endParaRPr lang="en-US" sz="1800" spc="-10" dirty="0">
              <a:solidFill>
                <a:srgbClr val="252525"/>
              </a:solidFill>
              <a:latin typeface="Microsoft Sans Serif"/>
              <a:cs typeface="Microsoft Sans Serif"/>
            </a:endParaRPr>
          </a:p>
          <a:p>
            <a:pPr marL="241300" lvl="1" indent="0">
              <a:lnSpc>
                <a:spcPct val="100000"/>
              </a:lnSpc>
              <a:spcBef>
                <a:spcPts val="1930"/>
              </a:spcBef>
              <a:buNone/>
            </a:pPr>
            <a:endParaRPr lang="en-US" sz="1800" dirty="0">
              <a:latin typeface="Microsoft Sans Serif"/>
              <a:cs typeface="Microsoft Sans Serif"/>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Recogida de datos</a:t>
            </a:r>
            <a:endParaRPr lang="en-US" dirty="0">
              <a:solidFill>
                <a:srgbClr val="0B49CB"/>
              </a:solidFill>
            </a:endParaRPr>
          </a:p>
        </p:txBody>
      </p:sp>
      <p:sp>
        <p:nvSpPr>
          <p:cNvPr id="21" name="Botón de acción: obtener información 20">
            <a:hlinkClick r:id="rId4" action="ppaction://hlinksldjump" highlightClick="1"/>
            <a:extLst>
              <a:ext uri="{FF2B5EF4-FFF2-40B4-BE49-F238E27FC236}">
                <a16:creationId xmlns:a16="http://schemas.microsoft.com/office/drawing/2014/main" id="{D4A9080F-CA90-E739-08F4-7454B9372A23}"/>
              </a:ext>
            </a:extLst>
          </p:cNvPr>
          <p:cNvSpPr/>
          <p:nvPr/>
        </p:nvSpPr>
        <p:spPr>
          <a:xfrm>
            <a:off x="5296394" y="5705184"/>
            <a:ext cx="288000" cy="252000"/>
          </a:xfrm>
          <a:prstGeom prst="actionButtonInforma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FE3D373E-7E8E-76DE-ACC5-E23BCB4C5641}"/>
              </a:ext>
            </a:extLst>
          </p:cNvPr>
          <p:cNvSpPr txBox="1"/>
          <p:nvPr/>
        </p:nvSpPr>
        <p:spPr>
          <a:xfrm>
            <a:off x="5706843" y="5702407"/>
            <a:ext cx="873957" cy="276999"/>
          </a:xfrm>
          <a:prstGeom prst="rect">
            <a:avLst/>
          </a:prstGeom>
          <a:noFill/>
        </p:spPr>
        <p:txBody>
          <a:bodyPr wrap="none" rtlCol="0">
            <a:spAutoFit/>
          </a:bodyPr>
          <a:lstStyle/>
          <a:p>
            <a:r>
              <a:rPr lang="es-ES" sz="1200" b="1" dirty="0">
                <a:latin typeface="Abadi" panose="020B0604020104020204" pitchFamily="34" charset="0"/>
              </a:rPr>
              <a:t>Ver anexo </a:t>
            </a:r>
          </a:p>
        </p:txBody>
      </p:sp>
      <p:pic>
        <p:nvPicPr>
          <p:cNvPr id="3" name="Imagen 2" descr="Escala de tiempo&#10;&#10;Descripción generada automáticamente">
            <a:extLst>
              <a:ext uri="{FF2B5EF4-FFF2-40B4-BE49-F238E27FC236}">
                <a16:creationId xmlns:a16="http://schemas.microsoft.com/office/drawing/2014/main" id="{C36812EF-2163-0E84-7D7E-B1A6DD4EE067}"/>
              </a:ext>
            </a:extLst>
          </p:cNvPr>
          <p:cNvPicPr>
            <a:picLocks noChangeAspect="1"/>
          </p:cNvPicPr>
          <p:nvPr/>
        </p:nvPicPr>
        <p:blipFill>
          <a:blip r:embed="rId5"/>
          <a:stretch>
            <a:fillRect/>
          </a:stretch>
        </p:blipFill>
        <p:spPr>
          <a:xfrm>
            <a:off x="5208256" y="1839158"/>
            <a:ext cx="6163535" cy="344853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0" indent="0" algn="just">
              <a:lnSpc>
                <a:spcPct val="100000"/>
              </a:lnSpc>
              <a:spcBef>
                <a:spcPts val="1400"/>
              </a:spcBef>
              <a:buNone/>
            </a:pPr>
            <a:r>
              <a:rPr lang="es-ES" sz="2200" b="1" i="0" dirty="0">
                <a:solidFill>
                  <a:srgbClr val="000000"/>
                </a:solidFill>
                <a:effectLst/>
                <a:latin typeface="Abadi" panose="020B0604020104020204" pitchFamily="34" charset="0"/>
              </a:rPr>
              <a:t>La forma en que se ha realizado la recopilación de datos se proporciona en forma de diagrama de flujo para obtener una descripción general. </a:t>
            </a:r>
          </a:p>
          <a:p>
            <a:pPr marL="0" indent="0" algn="just">
              <a:lnSpc>
                <a:spcPct val="100000"/>
              </a:lnSpc>
              <a:spcBef>
                <a:spcPts val="1400"/>
              </a:spcBef>
              <a:buNone/>
            </a:pPr>
            <a:r>
              <a:rPr lang="es-ES" sz="2200" b="1" i="0" dirty="0">
                <a:solidFill>
                  <a:srgbClr val="000000"/>
                </a:solidFill>
                <a:effectLst/>
                <a:latin typeface="Abadi" panose="020B0604020104020204" pitchFamily="34" charset="0"/>
              </a:rPr>
              <a:t>El enlace para el cuaderno completo se proporciona a continuación:</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s-ES" sz="2200" dirty="0">
                <a:solidFill>
                  <a:schemeClr val="accent3">
                    <a:lumMod val="25000"/>
                  </a:schemeClr>
                </a:solidFill>
                <a:latin typeface="Abadi" panose="020B0604020104020204" pitchFamily="34" charset="0"/>
              </a:rPr>
              <a:t> URL de GitHub de la API de SpaceX completada</a:t>
            </a:r>
            <a:r>
              <a:rPr lang="en-US" sz="2200" dirty="0">
                <a:solidFill>
                  <a:schemeClr val="accent3">
                    <a:lumMod val="25000"/>
                  </a:schemeClr>
                </a:solidFill>
                <a:latin typeface="Abadi" panose="020B0604020104020204" pitchFamily="34" charset="0"/>
              </a:rPr>
              <a:t> </a:t>
            </a:r>
            <a:r>
              <a:rPr lang="en-US" sz="2200" dirty="0">
                <a:solidFill>
                  <a:srgbClr val="1C7DDB"/>
                </a:solidFill>
                <a:latin typeface="Abadi" panose="020B0604020104020204" pitchFamily="34" charset="0"/>
              </a:rPr>
              <a:t>(https://github.com/Anajior/Ciencia-de-datos-aplicada-Capstone/blob/main/1_jupyter-labs-spacex-data-collection-api.ipynb)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Recogida de datos– SpaceX API</a:t>
            </a:r>
          </a:p>
        </p:txBody>
      </p:sp>
      <p:pic>
        <p:nvPicPr>
          <p:cNvPr id="9" name="Imagen 8" descr="Escala de tiempo&#10;&#10;Descripción generada automáticamente">
            <a:extLst>
              <a:ext uri="{FF2B5EF4-FFF2-40B4-BE49-F238E27FC236}">
                <a16:creationId xmlns:a16="http://schemas.microsoft.com/office/drawing/2014/main" id="{E161FBCC-F1B8-5490-D9F3-73AFF5FD96CC}"/>
              </a:ext>
            </a:extLst>
          </p:cNvPr>
          <p:cNvPicPr>
            <a:picLocks noChangeAspect="1"/>
          </p:cNvPicPr>
          <p:nvPr/>
        </p:nvPicPr>
        <p:blipFill>
          <a:blip r:embed="rId3"/>
          <a:stretch>
            <a:fillRect/>
          </a:stretch>
        </p:blipFill>
        <p:spPr>
          <a:xfrm>
            <a:off x="6096000" y="2065080"/>
            <a:ext cx="5369683" cy="293886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80011" y="1827028"/>
            <a:ext cx="4854649" cy="3811587"/>
          </a:xfrm>
          <a:prstGeom prst="rect">
            <a:avLst/>
          </a:prstGeom>
        </p:spPr>
        <p:txBody>
          <a:bodyPr lIns="91440" tIns="45720" rIns="91440" bIns="45720" anchor="t">
            <a:noAutofit/>
          </a:bodyPr>
          <a:lstStyle/>
          <a:p>
            <a:pPr marL="0" indent="0" algn="just">
              <a:lnSpc>
                <a:spcPct val="100000"/>
              </a:lnSpc>
              <a:spcBef>
                <a:spcPts val="1400"/>
              </a:spcBef>
              <a:buNone/>
            </a:pPr>
            <a:r>
              <a:rPr lang="es-ES" sz="2200" b="1" i="0" dirty="0">
                <a:solidFill>
                  <a:srgbClr val="000000"/>
                </a:solidFill>
                <a:effectLst/>
                <a:latin typeface="Abadi" panose="020B0604020104020204" pitchFamily="34" charset="0"/>
              </a:rPr>
              <a:t>La forma en que se ha realizado la recopilación de datos se proporciona en forma de diagrama de flujo para obtener una descripción general.</a:t>
            </a:r>
          </a:p>
          <a:p>
            <a:pPr marL="0" indent="0" algn="just">
              <a:lnSpc>
                <a:spcPct val="100000"/>
              </a:lnSpc>
              <a:spcBef>
                <a:spcPts val="1400"/>
              </a:spcBef>
              <a:buNone/>
            </a:pPr>
            <a:r>
              <a:rPr lang="es-ES" sz="2200" b="1" i="0" dirty="0">
                <a:solidFill>
                  <a:srgbClr val="000000"/>
                </a:solidFill>
                <a:effectLst/>
                <a:latin typeface="Abadi" panose="020B0604020104020204" pitchFamily="34" charset="0"/>
              </a:rPr>
              <a:t> </a:t>
            </a:r>
            <a:r>
              <a:rPr lang="es-ES" sz="2200" b="1" dirty="0">
                <a:solidFill>
                  <a:schemeClr val="accent3">
                    <a:lumMod val="25000"/>
                  </a:schemeClr>
                </a:solidFill>
                <a:latin typeface="Abadi" panose="020B0604020104020204" pitchFamily="34" charset="0"/>
              </a:rPr>
              <a:t>Enlace al cuaderno completo</a:t>
            </a:r>
            <a:r>
              <a:rPr lang="es-E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s-ES" sz="2200" dirty="0">
                <a:solidFill>
                  <a:srgbClr val="0948CB"/>
                </a:solidFill>
                <a:latin typeface="Abadi" panose="020B0604020104020204" pitchFamily="34" charset="0"/>
              </a:rPr>
              <a:t>(</a:t>
            </a:r>
            <a:r>
              <a:rPr lang="es-ES" sz="2200" dirty="0">
                <a:solidFill>
                  <a:srgbClr val="0948C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https://github.com/Anajior/Ciencia-de-datos-aplicada-Capstone/blob/main/2_jupyter-labs-webscraping.ipynb</a:t>
            </a:r>
            <a:r>
              <a:rPr lang="es-ES" sz="2200" dirty="0">
                <a:solidFill>
                  <a:srgbClr val="0948CB"/>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Recogida de datos - Scraping</a:t>
            </a:r>
            <a:endParaRPr lang="en-US" dirty="0">
              <a:solidFill>
                <a:srgbClr val="0B49CB"/>
              </a:solidFill>
            </a:endParaRPr>
          </a:p>
        </p:txBody>
      </p:sp>
      <p:pic>
        <p:nvPicPr>
          <p:cNvPr id="9" name="Imagen 8" descr="Escala de tiempo&#10;&#10;Descripción generada automáticamente">
            <a:extLst>
              <a:ext uri="{FF2B5EF4-FFF2-40B4-BE49-F238E27FC236}">
                <a16:creationId xmlns:a16="http://schemas.microsoft.com/office/drawing/2014/main" id="{243C47B7-66CB-3790-EE09-F5D000655207}"/>
              </a:ext>
            </a:extLst>
          </p:cNvPr>
          <p:cNvPicPr>
            <a:picLocks noChangeAspect="1"/>
          </p:cNvPicPr>
          <p:nvPr/>
        </p:nvPicPr>
        <p:blipFill>
          <a:blip r:embed="rId4"/>
          <a:stretch>
            <a:fillRect/>
          </a:stretch>
        </p:blipFill>
        <p:spPr>
          <a:xfrm>
            <a:off x="6040181" y="2314372"/>
            <a:ext cx="5539058" cy="29376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purl.org/dc/dcmitype/"/>
    <ds:schemaRef ds:uri="http://www.w3.org/XML/1998/namespace"/>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2005</TotalTime>
  <Words>2835</Words>
  <Application>Microsoft Office PowerPoint</Application>
  <PresentationFormat>Panorámica</PresentationFormat>
  <Paragraphs>258</Paragraphs>
  <Slides>46</Slides>
  <Notes>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46</vt:i4>
      </vt:variant>
    </vt:vector>
  </HeadingPairs>
  <TitlesOfParts>
    <vt:vector size="58" baseType="lpstr">
      <vt:lpstr>Abadi</vt:lpstr>
      <vt:lpstr>Aptos</vt:lpstr>
      <vt:lpstr>Arial</vt:lpstr>
      <vt:lpstr>Calibri</vt:lpstr>
      <vt:lpstr>Courier New</vt:lpstr>
      <vt:lpstr>IBM Plex Mono SemiBold</vt:lpstr>
      <vt:lpstr>Microsoft Sans Serif</vt:lpstr>
      <vt:lpstr>Roboto</vt:lpstr>
      <vt:lpstr>Schibsted Grotesk</vt:lpstr>
      <vt:lpstr>Segoe UI Web (West European)</vt:lpstr>
      <vt:lpstr>Symbol</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Vicente Campos</cp:lastModifiedBy>
  <cp:revision>283</cp:revision>
  <dcterms:created xsi:type="dcterms:W3CDTF">2021-04-29T18:58:34Z</dcterms:created>
  <dcterms:modified xsi:type="dcterms:W3CDTF">2024-12-04T21:55:25Z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